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2"/>
  </p:notesMasterIdLst>
  <p:sldIdLst>
    <p:sldId id="256" r:id="rId2"/>
    <p:sldId id="257" r:id="rId3"/>
    <p:sldId id="258" r:id="rId4"/>
    <p:sldId id="259" r:id="rId5"/>
    <p:sldId id="262" r:id="rId6"/>
    <p:sldId id="263" r:id="rId7"/>
    <p:sldId id="260" r:id="rId8"/>
    <p:sldId id="264" r:id="rId9"/>
    <p:sldId id="265" r:id="rId10"/>
    <p:sldId id="261" r:id="rId1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316"/>
    <p:restoredTop sz="70437"/>
  </p:normalViewPr>
  <p:slideViewPr>
    <p:cSldViewPr snapToGrid="0">
      <p:cViewPr>
        <p:scale>
          <a:sx n="48" d="100"/>
          <a:sy n="48" d="100"/>
        </p:scale>
        <p:origin x="3384" y="1008"/>
      </p:cViewPr>
      <p:guideLst>
        <p:guide orient="horz" pos="1620"/>
        <p:guide pos="2880"/>
      </p:guideLst>
    </p:cSldViewPr>
  </p:slideViewPr>
  <p:notesTextViewPr>
    <p:cViewPr>
      <p:scale>
        <a:sx n="110" d="100"/>
        <a:sy n="11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g>
</file>

<file path=ppt/media/image2.tiff>
</file>

<file path=ppt/media/image3.tiff>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
        <p:cNvGrpSpPr/>
        <p:nvPr/>
      </p:nvGrpSpPr>
      <p:grpSpPr>
        <a:xfrm>
          <a:off x="0" y="0"/>
          <a:ext cx="0" cy="0"/>
          <a:chOff x="0" y="0"/>
          <a:chExt cx="0" cy="0"/>
        </a:xfrm>
      </p:grpSpPr>
      <p:sp>
        <p:nvSpPr>
          <p:cNvPr id="47" name="Google Shape;47;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8" name="Google Shape;48;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9c0b856846_0_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g9c0b856846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b-NO" dirty="0"/>
              <a:t>The </a:t>
            </a:r>
            <a:r>
              <a:rPr lang="nb-NO" dirty="0" err="1"/>
              <a:t>paper</a:t>
            </a:r>
            <a:r>
              <a:rPr lang="nb-NO" dirty="0"/>
              <a:t> </a:t>
            </a:r>
            <a:r>
              <a:rPr lang="nb-NO" dirty="0" err="1"/>
              <a:t>explored</a:t>
            </a:r>
            <a:r>
              <a:rPr lang="nb-NO" dirty="0"/>
              <a:t> </a:t>
            </a:r>
            <a:r>
              <a:rPr lang="nb-NO" dirty="0" err="1"/>
              <a:t>the</a:t>
            </a:r>
            <a:r>
              <a:rPr lang="nb-NO" dirty="0"/>
              <a:t> </a:t>
            </a:r>
            <a:r>
              <a:rPr lang="nb-NO" dirty="0" err="1"/>
              <a:t>use</a:t>
            </a:r>
            <a:r>
              <a:rPr lang="nb-NO" dirty="0"/>
              <a:t> </a:t>
            </a:r>
            <a:r>
              <a:rPr lang="nb-NO" dirty="0" err="1"/>
              <a:t>of</a:t>
            </a:r>
            <a:r>
              <a:rPr lang="nb-NO" dirty="0"/>
              <a:t> </a:t>
            </a:r>
            <a:r>
              <a:rPr lang="nb-NO" dirty="0" err="1"/>
              <a:t>GANs</a:t>
            </a:r>
            <a:r>
              <a:rPr lang="nb-NO" dirty="0"/>
              <a:t> for cyber-</a:t>
            </a:r>
            <a:r>
              <a:rPr lang="nb-NO" dirty="0" err="1"/>
              <a:t>physical</a:t>
            </a:r>
            <a:r>
              <a:rPr lang="nb-NO" dirty="0"/>
              <a:t> systems, </a:t>
            </a:r>
            <a:r>
              <a:rPr lang="nb-NO" dirty="0" err="1"/>
              <a:t>that</a:t>
            </a:r>
            <a:r>
              <a:rPr lang="nb-NO" dirty="0"/>
              <a:t> </a:t>
            </a:r>
            <a:r>
              <a:rPr lang="nb-NO" dirty="0" err="1"/>
              <a:t>generates</a:t>
            </a:r>
            <a:r>
              <a:rPr lang="nb-NO" dirty="0"/>
              <a:t> </a:t>
            </a:r>
            <a:r>
              <a:rPr lang="nb-NO" dirty="0" err="1"/>
              <a:t>lots</a:t>
            </a:r>
            <a:r>
              <a:rPr lang="nb-NO" dirty="0"/>
              <a:t> </a:t>
            </a:r>
            <a:r>
              <a:rPr lang="nb-NO" dirty="0" err="1"/>
              <a:t>of</a:t>
            </a:r>
            <a:r>
              <a:rPr lang="nb-NO" dirty="0"/>
              <a:t> </a:t>
            </a:r>
            <a:r>
              <a:rPr lang="nb-NO" dirty="0" err="1"/>
              <a:t>multivariate</a:t>
            </a:r>
            <a:r>
              <a:rPr lang="nb-NO" dirty="0"/>
              <a:t> data.</a:t>
            </a:r>
          </a:p>
          <a:p>
            <a:pPr marL="0" lvl="0" indent="0" algn="l" rtl="0">
              <a:spcBef>
                <a:spcPts val="0"/>
              </a:spcBef>
              <a:spcAft>
                <a:spcPts val="0"/>
              </a:spcAft>
              <a:buNone/>
            </a:pPr>
            <a:endParaRPr lang="nb-NO" dirty="0"/>
          </a:p>
          <a:p>
            <a:pPr marL="0" lvl="0" indent="0" algn="l" rtl="0">
              <a:spcBef>
                <a:spcPts val="0"/>
              </a:spcBef>
              <a:spcAft>
                <a:spcPts val="0"/>
              </a:spcAft>
              <a:buNone/>
            </a:pPr>
            <a:r>
              <a:rPr lang="nb-NO" dirty="0" err="1"/>
              <a:t>Their</a:t>
            </a:r>
            <a:r>
              <a:rPr lang="nb-NO" dirty="0"/>
              <a:t> </a:t>
            </a:r>
            <a:r>
              <a:rPr lang="nb-NO" dirty="0" err="1"/>
              <a:t>proposed</a:t>
            </a:r>
            <a:r>
              <a:rPr lang="nb-NO" dirty="0"/>
              <a:t> </a:t>
            </a:r>
            <a:r>
              <a:rPr lang="nb-NO" dirty="0" err="1"/>
              <a:t>method</a:t>
            </a:r>
            <a:r>
              <a:rPr lang="nb-NO" dirty="0"/>
              <a:t> </a:t>
            </a:r>
            <a:r>
              <a:rPr lang="nb-NO" dirty="0" err="1"/>
              <a:t>outperforms</a:t>
            </a:r>
            <a:r>
              <a:rPr lang="nb-NO" dirty="0"/>
              <a:t> </a:t>
            </a:r>
            <a:r>
              <a:rPr lang="nb-NO" dirty="0" err="1"/>
              <a:t>other</a:t>
            </a:r>
            <a:r>
              <a:rPr lang="nb-NO" dirty="0"/>
              <a:t> </a:t>
            </a:r>
            <a:r>
              <a:rPr lang="nb-NO" dirty="0" err="1"/>
              <a:t>unsupervised</a:t>
            </a:r>
            <a:r>
              <a:rPr lang="nb-NO" dirty="0"/>
              <a:t> </a:t>
            </a:r>
            <a:r>
              <a:rPr lang="nb-NO" dirty="0" err="1"/>
              <a:t>detection</a:t>
            </a:r>
            <a:r>
              <a:rPr lang="nb-NO" dirty="0"/>
              <a:t> </a:t>
            </a:r>
            <a:r>
              <a:rPr lang="nb-NO" dirty="0" err="1"/>
              <a:t>methods</a:t>
            </a:r>
            <a:r>
              <a:rPr lang="nb-NO" dirty="0"/>
              <a:t>, for </a:t>
            </a:r>
            <a:r>
              <a:rPr lang="nb-NO" dirty="0" err="1"/>
              <a:t>the</a:t>
            </a:r>
            <a:r>
              <a:rPr lang="nb-NO" dirty="0"/>
              <a:t> </a:t>
            </a:r>
            <a:r>
              <a:rPr lang="nb-NO" dirty="0" err="1"/>
              <a:t>two</a:t>
            </a:r>
            <a:r>
              <a:rPr lang="nb-NO" dirty="0"/>
              <a:t> </a:t>
            </a:r>
            <a:r>
              <a:rPr lang="nb-NO" dirty="0" err="1"/>
              <a:t>datasets</a:t>
            </a:r>
            <a:r>
              <a:rPr lang="nb-NO" dirty="0"/>
              <a:t> </a:t>
            </a:r>
            <a:r>
              <a:rPr lang="nb-NO" dirty="0" err="1"/>
              <a:t>on</a:t>
            </a:r>
            <a:r>
              <a:rPr lang="nb-NO" dirty="0"/>
              <a:t> </a:t>
            </a:r>
            <a:r>
              <a:rPr lang="nb-NO" dirty="0" err="1"/>
              <a:t>the</a:t>
            </a:r>
            <a:r>
              <a:rPr lang="nb-NO" dirty="0"/>
              <a:t> CPS </a:t>
            </a:r>
            <a:r>
              <a:rPr lang="nb-NO" dirty="0" err="1"/>
              <a:t>intrusion</a:t>
            </a:r>
            <a:r>
              <a:rPr lang="nb-NO" dirty="0"/>
              <a:t> </a:t>
            </a:r>
            <a:r>
              <a:rPr lang="nb-NO" dirty="0" err="1"/>
              <a:t>use</a:t>
            </a:r>
            <a:r>
              <a:rPr lang="nb-NO" dirty="0"/>
              <a:t> case. </a:t>
            </a:r>
          </a:p>
          <a:p>
            <a:pPr marL="0" lvl="0" indent="0" algn="l" rtl="0">
              <a:spcBef>
                <a:spcPts val="0"/>
              </a:spcBef>
              <a:spcAft>
                <a:spcPts val="0"/>
              </a:spcAft>
              <a:buNone/>
            </a:pPr>
            <a:endParaRPr lang="nb-NO" dirty="0"/>
          </a:p>
          <a:p>
            <a:pPr marL="0" lvl="0" indent="0" algn="l" rtl="0">
              <a:spcBef>
                <a:spcPts val="0"/>
              </a:spcBef>
              <a:spcAft>
                <a:spcPts val="0"/>
              </a:spcAft>
              <a:buNone/>
            </a:pPr>
            <a:r>
              <a:rPr lang="nb-NO" dirty="0" err="1"/>
              <a:t>They</a:t>
            </a:r>
            <a:r>
              <a:rPr lang="nb-NO" dirty="0"/>
              <a:t> </a:t>
            </a:r>
            <a:r>
              <a:rPr lang="nb-NO" dirty="0" err="1"/>
              <a:t>propose</a:t>
            </a:r>
            <a:r>
              <a:rPr lang="nb-NO" dirty="0"/>
              <a:t> a </a:t>
            </a:r>
            <a:r>
              <a:rPr lang="nb-NO" dirty="0" err="1"/>
              <a:t>novel</a:t>
            </a:r>
            <a:r>
              <a:rPr lang="nb-NO" dirty="0"/>
              <a:t> </a:t>
            </a:r>
            <a:r>
              <a:rPr lang="nb-NO" dirty="0" err="1"/>
              <a:t>discrimination</a:t>
            </a:r>
            <a:r>
              <a:rPr lang="nb-NO" dirty="0"/>
              <a:t> and </a:t>
            </a:r>
            <a:r>
              <a:rPr lang="nb-NO" dirty="0" err="1"/>
              <a:t>reconstruction</a:t>
            </a:r>
            <a:r>
              <a:rPr lang="nb-NO" dirty="0"/>
              <a:t> </a:t>
            </a:r>
            <a:r>
              <a:rPr lang="nb-NO" dirty="0" err="1"/>
              <a:t>anomaly</a:t>
            </a:r>
            <a:r>
              <a:rPr lang="nb-NO" dirty="0"/>
              <a:t> score.</a:t>
            </a:r>
          </a:p>
          <a:p>
            <a:pPr marL="0" lvl="0" indent="0" algn="l" rtl="0">
              <a:spcBef>
                <a:spcPts val="0"/>
              </a:spcBef>
              <a:spcAft>
                <a:spcPts val="0"/>
              </a:spcAft>
              <a:buNone/>
            </a:pPr>
            <a:endParaRPr lang="nb-NO" dirty="0"/>
          </a:p>
          <a:p>
            <a:pPr marL="0" lvl="0" indent="0" algn="l" rtl="0">
              <a:spcBef>
                <a:spcPts val="0"/>
              </a:spcBef>
              <a:spcAft>
                <a:spcPts val="0"/>
              </a:spcAft>
              <a:buNone/>
            </a:pPr>
            <a:r>
              <a:rPr lang="nb-NO" dirty="0"/>
              <a:t>This is, as </a:t>
            </a:r>
            <a:r>
              <a:rPr lang="nb-NO" dirty="0" err="1"/>
              <a:t>they</a:t>
            </a:r>
            <a:r>
              <a:rPr lang="nb-NO" dirty="0"/>
              <a:t> </a:t>
            </a:r>
            <a:r>
              <a:rPr lang="nb-NO" dirty="0" err="1"/>
              <a:t>say</a:t>
            </a:r>
            <a:r>
              <a:rPr lang="nb-NO" dirty="0"/>
              <a:t> </a:t>
            </a:r>
            <a:r>
              <a:rPr lang="nb-NO" dirty="0" err="1"/>
              <a:t>themselves</a:t>
            </a:r>
            <a:r>
              <a:rPr lang="nb-NO" dirty="0"/>
              <a:t>, an </a:t>
            </a:r>
            <a:r>
              <a:rPr lang="nb-NO" dirty="0" err="1"/>
              <a:t>early</a:t>
            </a:r>
            <a:r>
              <a:rPr lang="nb-NO" dirty="0"/>
              <a:t> </a:t>
            </a:r>
            <a:r>
              <a:rPr lang="nb-NO" dirty="0" err="1"/>
              <a:t>attempt</a:t>
            </a:r>
            <a:r>
              <a:rPr lang="nb-NO" dirty="0"/>
              <a:t> </a:t>
            </a:r>
            <a:r>
              <a:rPr lang="nb-NO" dirty="0" err="1"/>
              <a:t>on</a:t>
            </a:r>
            <a:r>
              <a:rPr lang="nb-NO" dirty="0"/>
              <a:t> </a:t>
            </a:r>
            <a:r>
              <a:rPr lang="nb-NO" dirty="0" err="1"/>
              <a:t>multivariate</a:t>
            </a:r>
            <a:r>
              <a:rPr lang="nb-NO" dirty="0"/>
              <a:t> </a:t>
            </a:r>
            <a:r>
              <a:rPr lang="nb-NO" dirty="0" err="1"/>
              <a:t>anomaly</a:t>
            </a:r>
            <a:r>
              <a:rPr lang="nb-NO" dirty="0"/>
              <a:t> </a:t>
            </a:r>
            <a:r>
              <a:rPr lang="nb-NO" dirty="0" err="1"/>
              <a:t>detection</a:t>
            </a:r>
            <a:r>
              <a:rPr lang="nb-NO" dirty="0"/>
              <a:t>, and </a:t>
            </a:r>
            <a:r>
              <a:rPr lang="nb-NO" dirty="0" err="1"/>
              <a:t>we</a:t>
            </a:r>
            <a:r>
              <a:rPr lang="nb-NO" dirty="0"/>
              <a:t> </a:t>
            </a:r>
            <a:r>
              <a:rPr lang="nb-NO" dirty="0" err="1"/>
              <a:t>will</a:t>
            </a:r>
            <a:r>
              <a:rPr lang="nb-NO" dirty="0"/>
              <a:t> </a:t>
            </a:r>
            <a:r>
              <a:rPr lang="nb-NO" dirty="0" err="1"/>
              <a:t>probably</a:t>
            </a:r>
            <a:r>
              <a:rPr lang="nb-NO" dirty="0"/>
              <a:t> </a:t>
            </a:r>
            <a:r>
              <a:rPr lang="nb-NO" dirty="0" err="1"/>
              <a:t>see</a:t>
            </a:r>
            <a:r>
              <a:rPr lang="nb-NO" dirty="0"/>
              <a:t> </a:t>
            </a:r>
            <a:r>
              <a:rPr lang="nb-NO" dirty="0" err="1"/>
              <a:t>further</a:t>
            </a:r>
            <a:r>
              <a:rPr lang="nb-NO" dirty="0"/>
              <a:t> </a:t>
            </a:r>
            <a:r>
              <a:rPr lang="nb-NO" dirty="0" err="1"/>
              <a:t>investigations</a:t>
            </a:r>
            <a:r>
              <a:rPr lang="nb-NO" dirty="0"/>
              <a:t> down </a:t>
            </a:r>
            <a:r>
              <a:rPr lang="nb-NO" dirty="0" err="1"/>
              <a:t>the</a:t>
            </a:r>
            <a:r>
              <a:rPr lang="nb-NO" dirty="0"/>
              <a:t> line. </a:t>
            </a:r>
          </a:p>
          <a:p>
            <a:pPr marL="0" lvl="0" indent="0" algn="l" rtl="0">
              <a:spcBef>
                <a:spcPts val="0"/>
              </a:spcBef>
              <a:spcAft>
                <a:spcPts val="0"/>
              </a:spcAft>
              <a:buNone/>
            </a:pPr>
            <a:endParaRPr lang="nb-NO" dirty="0"/>
          </a:p>
          <a:p>
            <a:pPr marL="0" lvl="0" indent="0" algn="l" rtl="0">
              <a:spcBef>
                <a:spcPts val="0"/>
              </a:spcBef>
              <a:spcAft>
                <a:spcPts val="0"/>
              </a:spcAft>
              <a:buNone/>
            </a:pPr>
            <a:r>
              <a:rPr lang="nb-NO" dirty="0" err="1"/>
              <a:t>Thanks</a:t>
            </a:r>
            <a:r>
              <a:rPr lang="nb-NO" dirty="0"/>
              <a:t>. </a:t>
            </a:r>
          </a:p>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
        <p:cNvGrpSpPr/>
        <p:nvPr/>
      </p:nvGrpSpPr>
      <p:grpSpPr>
        <a:xfrm>
          <a:off x="0" y="0"/>
          <a:ext cx="0" cy="0"/>
          <a:chOff x="0" y="0"/>
          <a:chExt cx="0" cy="0"/>
        </a:xfrm>
      </p:grpSpPr>
      <p:sp>
        <p:nvSpPr>
          <p:cNvPr id="54" name="Google Shape;54;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noProof="0" dirty="0"/>
              <a:t>Todays Cyber-Physical Systems such as smart buildings, factories, power plants and data centers are large and affixed with sensors and actuators that generate large amounts of multivariate time series data. </a:t>
            </a:r>
          </a:p>
          <a:p>
            <a:pPr marL="0" lvl="0" indent="0" algn="l" rtl="0">
              <a:spcBef>
                <a:spcPts val="0"/>
              </a:spcBef>
              <a:spcAft>
                <a:spcPts val="0"/>
              </a:spcAft>
              <a:buNone/>
            </a:pPr>
            <a:endParaRPr lang="en-US" noProof="0" dirty="0"/>
          </a:p>
          <a:p>
            <a:pPr marL="0" lvl="0" indent="0" algn="l" rtl="0">
              <a:spcBef>
                <a:spcPts val="0"/>
              </a:spcBef>
              <a:spcAft>
                <a:spcPts val="0"/>
              </a:spcAft>
              <a:buNone/>
            </a:pPr>
            <a:r>
              <a:rPr lang="en-US" noProof="0" dirty="0"/>
              <a:t>These CPSs are prime targets for cyber-attacks and it is therefore important to monitor these systems for intrusion events through anomaly detection.</a:t>
            </a:r>
          </a:p>
          <a:p>
            <a:pPr marL="0" lvl="0" indent="0" algn="l" rtl="0">
              <a:spcBef>
                <a:spcPts val="0"/>
              </a:spcBef>
              <a:spcAft>
                <a:spcPts val="0"/>
              </a:spcAft>
              <a:buNone/>
            </a:pPr>
            <a:endParaRPr lang="en-US" noProof="0" dirty="0"/>
          </a:p>
          <a:p>
            <a:pPr marL="0" lvl="0" indent="0" algn="l" rtl="0">
              <a:spcBef>
                <a:spcPts val="0"/>
              </a:spcBef>
              <a:spcAft>
                <a:spcPts val="0"/>
              </a:spcAft>
              <a:buNone/>
            </a:pPr>
            <a:r>
              <a:rPr lang="en-US" noProof="0" dirty="0"/>
              <a:t>An anomaly is defined as points where the system’s </a:t>
            </a:r>
            <a:r>
              <a:rPr lang="en-US" noProof="0" dirty="0" err="1"/>
              <a:t>behaviour</a:t>
            </a:r>
            <a:r>
              <a:rPr lang="en-US" noProof="0" dirty="0"/>
              <a:t> is significantly different from the previous normal status. </a:t>
            </a:r>
          </a:p>
          <a:p>
            <a:pPr marL="0" lvl="0" indent="0" algn="l" rtl="0">
              <a:spcBef>
                <a:spcPts val="0"/>
              </a:spcBef>
              <a:spcAft>
                <a:spcPts val="0"/>
              </a:spcAft>
              <a:buNone/>
            </a:pPr>
            <a:endParaRPr lang="en-US" noProof="0" dirty="0"/>
          </a:p>
          <a:p>
            <a:pPr marL="0" lvl="0" indent="0" algn="l" rtl="0">
              <a:spcBef>
                <a:spcPts val="0"/>
              </a:spcBef>
              <a:spcAft>
                <a:spcPts val="0"/>
              </a:spcAft>
              <a:buNone/>
            </a:pPr>
            <a:r>
              <a:rPr lang="en-US" noProof="0" dirty="0"/>
              <a:t>The basic task of anomaly detection is thus to identify the time steps in which an anomaly may have occurred.</a:t>
            </a:r>
          </a:p>
          <a:p>
            <a:pPr marL="0" lvl="0" indent="0" algn="l" rtl="0">
              <a:spcBef>
                <a:spcPts val="0"/>
              </a:spcBef>
              <a:spcAft>
                <a:spcPts val="0"/>
              </a:spcAft>
              <a:buNone/>
            </a:pPr>
            <a:endParaRPr lang="en-US" noProof="0" dirty="0"/>
          </a:p>
          <a:p>
            <a:pPr marL="0" lvl="0" indent="0" algn="l" rtl="0">
              <a:spcBef>
                <a:spcPts val="0"/>
              </a:spcBef>
              <a:spcAft>
                <a:spcPts val="0"/>
              </a:spcAft>
              <a:buNone/>
            </a:pPr>
            <a:r>
              <a:rPr lang="en-US" noProof="0" dirty="0"/>
              <a:t>Conventional anomaly detection techniques are unable to deal with multivariate data streams. Due to lack of labeled data, anomaly detection is typically treated as an unsupervised task. </a:t>
            </a:r>
          </a:p>
          <a:p>
            <a:pPr marL="0" lvl="0" indent="0" algn="l" rtl="0">
              <a:spcBef>
                <a:spcPts val="0"/>
              </a:spcBef>
              <a:spcAft>
                <a:spcPts val="0"/>
              </a:spcAft>
              <a:buNone/>
            </a:pPr>
            <a:endParaRPr lang="en-US" noProof="0" dirty="0"/>
          </a:p>
          <a:p>
            <a:pPr marL="0" lvl="0" indent="0" algn="l" rtl="0">
              <a:spcBef>
                <a:spcPts val="0"/>
              </a:spcBef>
              <a:spcAft>
                <a:spcPts val="0"/>
              </a:spcAft>
              <a:buNone/>
            </a:pPr>
            <a:r>
              <a:rPr lang="en-US" noProof="0" dirty="0"/>
              <a:t>This paper proposes to use GANs in order to solve this problem.</a:t>
            </a:r>
          </a:p>
          <a:p>
            <a:pPr marL="0" lvl="0" indent="0" algn="l" rtl="0">
              <a:spcBef>
                <a:spcPts val="0"/>
              </a:spcBef>
              <a:spcAft>
                <a:spcPts val="0"/>
              </a:spcAft>
              <a:buNone/>
            </a:pPr>
            <a:endParaRPr lang="en-US" noProof="0" dirty="0"/>
          </a:p>
          <a:p>
            <a:pPr marL="0" lvl="0" indent="0" algn="l" rtl="0">
              <a:spcBef>
                <a:spcPts val="0"/>
              </a:spcBef>
              <a:spcAft>
                <a:spcPts val="0"/>
              </a:spcAft>
              <a:buNone/>
            </a:pPr>
            <a:endParaRPr lang="en-US" noProof="0" dirty="0"/>
          </a:p>
          <a:p>
            <a:pPr marL="0" lvl="0" indent="0" algn="l" rtl="0">
              <a:spcBef>
                <a:spcPts val="0"/>
              </a:spcBef>
              <a:spcAft>
                <a:spcPts val="0"/>
              </a:spcAft>
              <a:buNone/>
            </a:pPr>
            <a:endParaRPr lang="en-US" noProof="0" dirty="0"/>
          </a:p>
          <a:p>
            <a:pPr marL="0" lvl="0" indent="0" algn="l" rtl="0">
              <a:spcBef>
                <a:spcPts val="0"/>
              </a:spcBef>
              <a:spcAft>
                <a:spcPts val="0"/>
              </a:spcAft>
              <a:buNone/>
            </a:pPr>
            <a:endParaRPr lang="en-US" noProof="0" dirty="0"/>
          </a:p>
          <a:p>
            <a:pPr marL="0" lvl="0" indent="0" algn="l" rtl="0">
              <a:spcBef>
                <a:spcPts val="0"/>
              </a:spcBef>
              <a:spcAft>
                <a:spcPts val="0"/>
              </a:spcAft>
              <a:buNone/>
            </a:pPr>
            <a:endParaRPr lang="en-US" noProof="0" dirty="0"/>
          </a:p>
          <a:p>
            <a:pPr marL="0" lvl="0" indent="0" algn="l" rtl="0">
              <a:spcBef>
                <a:spcPts val="0"/>
              </a:spcBef>
              <a:spcAft>
                <a:spcPts val="0"/>
              </a:spcAft>
              <a:buNone/>
            </a:pPr>
            <a:endParaRPr lang="en-US" noProof="0" dirty="0"/>
          </a:p>
          <a:p>
            <a:pPr marL="0" lvl="0" indent="0" algn="l" rtl="0">
              <a:spcBef>
                <a:spcPts val="0"/>
              </a:spcBef>
              <a:spcAft>
                <a:spcPts val="0"/>
              </a:spcAft>
              <a:buNone/>
            </a:pPr>
            <a:endParaRPr lang="en-US" noProof="0" dirty="0"/>
          </a:p>
          <a:p>
            <a:pPr marL="0" lvl="0" indent="0" algn="l" rtl="0">
              <a:spcBef>
                <a:spcPts val="0"/>
              </a:spcBef>
              <a:spcAft>
                <a:spcPts val="0"/>
              </a:spcAft>
              <a:buNone/>
            </a:pPr>
            <a:endParaRPr lang="en-US" noProof="0" dirty="0"/>
          </a:p>
          <a:p>
            <a:pPr marL="0" lvl="0" indent="0" algn="l" rtl="0">
              <a:spcBef>
                <a:spcPts val="0"/>
              </a:spcBef>
              <a:spcAft>
                <a:spcPts val="0"/>
              </a:spcAft>
              <a:buNone/>
            </a:pPr>
            <a:endParaRPr lang="en-US" noProof="0" dirty="0"/>
          </a:p>
          <a:p>
            <a:pPr marL="0" lvl="0" indent="0" algn="l" rtl="0">
              <a:spcBef>
                <a:spcPts val="0"/>
              </a:spcBef>
              <a:spcAft>
                <a:spcPts val="0"/>
              </a:spcAft>
              <a:buNone/>
            </a:pPr>
            <a:endParaRPr lang="en-US" noProof="0" dirty="0"/>
          </a:p>
          <a:p>
            <a:pPr marL="0" lvl="0" indent="0" algn="l" rtl="0">
              <a:spcBef>
                <a:spcPts val="0"/>
              </a:spcBef>
              <a:spcAft>
                <a:spcPts val="0"/>
              </a:spcAft>
              <a:buNone/>
            </a:pPr>
            <a:endParaRPr lang="en-US" noProof="0" dirty="0"/>
          </a:p>
        </p:txBody>
      </p:sp>
      <p:sp>
        <p:nvSpPr>
          <p:cNvPr id="55" name="Google Shape;55;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9c0b856846_0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9c0b856846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noProof="0" dirty="0"/>
              <a:t>Given the lack of labeled anomaly data, anomaly detection methods are mostly based on unsupervised methods. </a:t>
            </a:r>
          </a:p>
          <a:p>
            <a:pPr marL="0" lvl="0" indent="0" algn="l" rtl="0">
              <a:spcBef>
                <a:spcPts val="0"/>
              </a:spcBef>
              <a:spcAft>
                <a:spcPts val="0"/>
              </a:spcAft>
              <a:buNone/>
            </a:pPr>
            <a:endParaRPr lang="en-US" noProof="0" dirty="0"/>
          </a:p>
          <a:p>
            <a:pPr marL="0" lvl="0" indent="0" algn="l" rtl="0">
              <a:spcBef>
                <a:spcPts val="0"/>
              </a:spcBef>
              <a:spcAft>
                <a:spcPts val="0"/>
              </a:spcAft>
              <a:buNone/>
            </a:pPr>
            <a:r>
              <a:rPr lang="en-US" noProof="0" dirty="0"/>
              <a:t>For linear model-based methods, a popular approach is the Principle Component Analysis. PCA is basically a multivariate data analysis method that preserves the significant variability information from the data and reduces the dimension.</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noProof="0" dirty="0"/>
              <a:t>Partial least squares is another multivariate data analysis method that has been extensively utilized for anomaly detection. However, it is only effective on highly correlated data.</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noProof="0"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noProof="0"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noProof="0" dirty="0"/>
              <a:t>For the distance-based methods, a popular approach is the K-Nearest Neighbor algorithm which computes the average distance to its k nearest neighbors and obtains anomaly scores based on this distance.</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The Clustering-Based Local Outlier Factor method uses a predefined anomaly score function to identify anomalies based on clustering.</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noProof="0" dirty="0"/>
              <a:t>Although effective in some cases, these distance-based methods perform better with priori knowledge about anomaly duration and amount of them.</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noProof="0"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noProof="0"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noProof="0" dirty="0"/>
              <a:t>The probabilistic model-based and density estimation-based methods were proposed as improvements of distance-based methods by paying more attention to the data distributions.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noProof="0" dirty="0"/>
              <a:t>For example, the Angle-Based Outlier Detection method and Feature Bagging method deal with data by taking variable correlations into consideration.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noProof="0" dirty="0"/>
              <a:t>However, these methods are unable to take into consideration the temporal correlation along time steps, and do not work well for multivariate time series data.</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noProof="0"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noProof="0"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noProof="0" dirty="0"/>
              <a:t>The deep learning-based unsupervised anomaly detection methods have gained much popularity recently with their promising performance.</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noProof="0" dirty="0"/>
              <a:t>For instance, the Auto-Encoder is a popular deep learning model for anomaly detection, by inspecting its reconstruction errors.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noProof="0"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noProof="0" dirty="0"/>
              <a:t>LSTM Encoder-Decoders have also reported good performance for multivariate anomaly detection.</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noProof="0"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noProof="0" dirty="0"/>
              <a:t>The paper I’ve read follows the promising success of deep learning-based unsupervised anomaly detection methods, and propose a strategy built on the basis of GANs.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noProof="0"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noProof="0"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noProof="0"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noProof="0"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noProof="0"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9c0b856846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9c0b856846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noProof="0" dirty="0"/>
              <a:t>The paper proposes MAD-GAN, a GAN-based architecture to analyze multivariate time series data for anomalies by adopting Long Short Term Memory - Recurrent Neural Networks.</a:t>
            </a:r>
          </a:p>
          <a:p>
            <a:pPr marL="0" lvl="0" indent="0" algn="l" rtl="0">
              <a:spcBef>
                <a:spcPts val="0"/>
              </a:spcBef>
              <a:spcAft>
                <a:spcPts val="0"/>
              </a:spcAft>
              <a:buNone/>
            </a:pPr>
            <a:endParaRPr lang="en-US" noProof="0" dirty="0"/>
          </a:p>
          <a:p>
            <a:pPr marL="0" lvl="0" indent="0" algn="l" rtl="0">
              <a:spcBef>
                <a:spcPts val="0"/>
              </a:spcBef>
              <a:spcAft>
                <a:spcPts val="0"/>
              </a:spcAft>
              <a:buNone/>
            </a:pPr>
            <a:r>
              <a:rPr lang="en-US" noProof="0" dirty="0"/>
              <a:t>It uses both the discriminator and generator to detect anomalies using a novel anomaly score that combines the discrimination results and reconstruction residuals for each testing sample.</a:t>
            </a:r>
          </a:p>
          <a:p>
            <a:pPr marL="0" lvl="0" indent="0" algn="l" rtl="0">
              <a:spcBef>
                <a:spcPts val="0"/>
              </a:spcBef>
              <a:spcAft>
                <a:spcPts val="0"/>
              </a:spcAft>
              <a:buNone/>
            </a:pPr>
            <a:endParaRPr lang="en-US" noProof="0" dirty="0"/>
          </a:p>
          <a:p>
            <a:pPr marL="0" lvl="0" indent="0" algn="l" rtl="0">
              <a:spcBef>
                <a:spcPts val="0"/>
              </a:spcBef>
              <a:spcAft>
                <a:spcPts val="0"/>
              </a:spcAft>
              <a:buNone/>
            </a:pPr>
            <a:r>
              <a:rPr lang="en-US" noProof="0" dirty="0"/>
              <a:t>The proposed architecture is shown to outperform existing methods in detecting anomalies caused by cyber-attacks for two CPS datasets, which I will show in a bit.</a:t>
            </a:r>
          </a:p>
          <a:p>
            <a:pPr marL="0" lvl="0" indent="0" algn="l" rtl="0">
              <a:spcBef>
                <a:spcPts val="0"/>
              </a:spcBef>
              <a:spcAft>
                <a:spcPts val="0"/>
              </a:spcAft>
              <a:buNone/>
            </a:pPr>
            <a:endParaRPr lang="en-US" noProof="0" dirty="0"/>
          </a:p>
          <a:p>
            <a:pPr marL="0" lvl="0" indent="0" algn="l" rtl="0">
              <a:spcBef>
                <a:spcPts val="0"/>
              </a:spcBef>
              <a:spcAft>
                <a:spcPts val="0"/>
              </a:spcAft>
              <a:buNone/>
            </a:pPr>
            <a:r>
              <a:rPr lang="en-US" noProof="0" dirty="0"/>
              <a:t>It follows usual GAN behavior, the generator generates fake time series and the discriminator tries to distinguish the generated data sequences from the normal training data sequences.</a:t>
            </a:r>
          </a:p>
          <a:p>
            <a:pPr marL="0" lvl="0" indent="0" algn="l" rtl="0">
              <a:spcBef>
                <a:spcPts val="0"/>
              </a:spcBef>
              <a:spcAft>
                <a:spcPts val="0"/>
              </a:spcAft>
              <a:buNone/>
            </a:pPr>
            <a:endParaRPr lang="en-US" noProof="0"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i="0" u="none" strike="noStrike" cap="none" dirty="0">
                <a:solidFill>
                  <a:srgbClr val="000000"/>
                </a:solidFill>
                <a:effectLst/>
                <a:latin typeface="Arial"/>
                <a:ea typeface="Arial"/>
                <a:cs typeface="Arial"/>
                <a:sym typeface="Arial"/>
              </a:rPr>
              <a:t>Instead of treating each data stream independently, the MAD-GAN framework considers the entire variable set concurrently in order to capture the latent interactions amongst the variable.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i="0" u="none" strike="noStrike" cap="none" dirty="0">
                <a:solidFill>
                  <a:srgbClr val="000000"/>
                </a:solidFill>
                <a:effectLst/>
                <a:latin typeface="Arial"/>
                <a:ea typeface="Arial"/>
                <a:cs typeface="Arial"/>
                <a:sym typeface="Arial"/>
              </a:rPr>
              <a:t>It also divides the generated time-series into sub-sequences before discrimination.</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9c0b856846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9c0b856846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noProof="0" dirty="0"/>
              <a:t>When training the model, they</a:t>
            </a:r>
          </a:p>
          <a:p>
            <a:pPr marL="0" lvl="0" indent="0" algn="l" rtl="0">
              <a:spcBef>
                <a:spcPts val="0"/>
              </a:spcBef>
              <a:spcAft>
                <a:spcPts val="0"/>
              </a:spcAft>
              <a:buNone/>
            </a:pPr>
            <a:endParaRPr lang="en-US" noProof="0" dirty="0"/>
          </a:p>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First, t</a:t>
            </a:r>
            <a:r>
              <a:rPr lang="nb-NO" sz="1100" b="0" i="0" u="none" strike="noStrike" cap="none" dirty="0">
                <a:solidFill>
                  <a:srgbClr val="000000"/>
                </a:solidFill>
                <a:effectLst/>
                <a:latin typeface="Arial"/>
                <a:ea typeface="Arial"/>
                <a:cs typeface="Arial"/>
                <a:sym typeface="Arial"/>
              </a:rPr>
              <a:t>ake </a:t>
            </a:r>
            <a:r>
              <a:rPr lang="en-US" noProof="0" dirty="0"/>
              <a:t>random samples from the latent space, and generate time series.</a:t>
            </a:r>
          </a:p>
          <a:p>
            <a:pPr marL="0" lvl="0" indent="0" algn="l" rtl="0">
              <a:spcBef>
                <a:spcPts val="0"/>
              </a:spcBef>
              <a:spcAft>
                <a:spcPts val="0"/>
              </a:spcAft>
              <a:buNone/>
            </a:pPr>
            <a:r>
              <a:rPr lang="en-US" noProof="0" dirty="0"/>
              <a:t>Then conduct discrimination of true samples and generated samples. </a:t>
            </a:r>
          </a:p>
          <a:p>
            <a:pPr marL="0" lvl="0" indent="0" algn="l" rtl="0">
              <a:spcBef>
                <a:spcPts val="0"/>
              </a:spcBef>
              <a:spcAft>
                <a:spcPts val="0"/>
              </a:spcAft>
              <a:buNone/>
            </a:pPr>
            <a:r>
              <a:rPr lang="en-US" noProof="0" dirty="0"/>
              <a:t>Then update the discriminator and the generator parameters, with the usual min-max loss used with GANs. </a:t>
            </a:r>
          </a:p>
          <a:p>
            <a:pPr marL="0" lvl="0" indent="0" algn="l" rtl="0">
              <a:spcBef>
                <a:spcPts val="0"/>
              </a:spcBef>
              <a:spcAft>
                <a:spcPts val="0"/>
              </a:spcAft>
              <a:buNone/>
            </a:pPr>
            <a:endParaRPr lang="en-US" noProof="0" dirty="0"/>
          </a:p>
        </p:txBody>
      </p:sp>
    </p:spTree>
    <p:extLst>
      <p:ext uri="{BB962C8B-B14F-4D97-AF65-F5344CB8AC3E}">
        <p14:creationId xmlns:p14="http://schemas.microsoft.com/office/powerpoint/2010/main" val="9532385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9c0b856846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9c0b856846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noProof="0" dirty="0"/>
              <a:t>When performing anomaly detection on test data, they</a:t>
            </a:r>
          </a:p>
          <a:p>
            <a:pPr marL="0" lvl="0" indent="0" algn="l" rtl="0">
              <a:spcBef>
                <a:spcPts val="0"/>
              </a:spcBef>
              <a:spcAft>
                <a:spcPts val="0"/>
              </a:spcAft>
              <a:buNone/>
            </a:pPr>
            <a:endParaRPr lang="en-US" noProof="0" dirty="0"/>
          </a:p>
          <a:p>
            <a:pPr marL="0" lvl="0" indent="0" algn="l" rtl="0">
              <a:spcBef>
                <a:spcPts val="0"/>
              </a:spcBef>
              <a:spcAft>
                <a:spcPts val="0"/>
              </a:spcAft>
              <a:buNone/>
            </a:pPr>
            <a:r>
              <a:rPr lang="en-US" noProof="0" dirty="0"/>
              <a:t>First, map test data back to latent space, by sampling random latent space samples, and update the samples using gradients from a similarity loss between the test data and the data generated using the latent samples, this is done for several iterations. The similarity between the test data and the generated data will explain to which extent the test data follows the distribution reflected by the generator. </a:t>
            </a:r>
          </a:p>
          <a:p>
            <a:pPr marL="0" lvl="0" indent="0" algn="l" rtl="0">
              <a:spcBef>
                <a:spcPts val="0"/>
              </a:spcBef>
              <a:spcAft>
                <a:spcPts val="0"/>
              </a:spcAft>
              <a:buNone/>
            </a:pPr>
            <a:endParaRPr lang="en-US" noProof="0" dirty="0"/>
          </a:p>
          <a:p>
            <a:pPr marL="0" lvl="0" indent="0" algn="l" rtl="0">
              <a:spcBef>
                <a:spcPts val="0"/>
              </a:spcBef>
              <a:spcAft>
                <a:spcPts val="0"/>
              </a:spcAft>
              <a:buNone/>
            </a:pPr>
            <a:r>
              <a:rPr lang="en-US" noProof="0" dirty="0"/>
              <a:t>An anomaly score is just a weighted sum of this reconstruction residual and the discriminator output on the test data. </a:t>
            </a:r>
          </a:p>
          <a:p>
            <a:pPr marL="0" lvl="0" indent="0" algn="l" rtl="0">
              <a:spcBef>
                <a:spcPts val="0"/>
              </a:spcBef>
              <a:spcAft>
                <a:spcPts val="0"/>
              </a:spcAft>
              <a:buNone/>
            </a:pPr>
            <a:endParaRPr lang="en-US" noProof="0" dirty="0"/>
          </a:p>
        </p:txBody>
      </p:sp>
    </p:spTree>
    <p:extLst>
      <p:ext uri="{BB962C8B-B14F-4D97-AF65-F5344CB8AC3E}">
        <p14:creationId xmlns:p14="http://schemas.microsoft.com/office/powerpoint/2010/main" val="9764692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9c0b856846_0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9c0b856846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b-NO" dirty="0"/>
              <a:t>The </a:t>
            </a:r>
            <a:r>
              <a:rPr lang="nb-NO" dirty="0" err="1"/>
              <a:t>Secure</a:t>
            </a:r>
            <a:r>
              <a:rPr lang="nb-NO" dirty="0"/>
              <a:t> Water </a:t>
            </a:r>
            <a:r>
              <a:rPr lang="nb-NO" dirty="0" err="1"/>
              <a:t>Treatment</a:t>
            </a:r>
            <a:r>
              <a:rPr lang="nb-NO" dirty="0"/>
              <a:t> system is an </a:t>
            </a:r>
            <a:r>
              <a:rPr lang="nb-NO" dirty="0" err="1"/>
              <a:t>operational</a:t>
            </a:r>
            <a:r>
              <a:rPr lang="nb-NO" dirty="0"/>
              <a:t> test-bed for water </a:t>
            </a:r>
            <a:r>
              <a:rPr lang="nb-NO" dirty="0" err="1"/>
              <a:t>treatment</a:t>
            </a:r>
            <a:r>
              <a:rPr lang="nb-NO" dirty="0"/>
              <a:t> </a:t>
            </a:r>
            <a:r>
              <a:rPr lang="nb-NO" dirty="0" err="1"/>
              <a:t>that</a:t>
            </a:r>
            <a:r>
              <a:rPr lang="nb-NO" dirty="0"/>
              <a:t> </a:t>
            </a:r>
            <a:r>
              <a:rPr lang="nb-NO" dirty="0" err="1"/>
              <a:t>represents</a:t>
            </a:r>
            <a:r>
              <a:rPr lang="nb-NO" dirty="0"/>
              <a:t> a </a:t>
            </a:r>
            <a:r>
              <a:rPr lang="nb-NO" dirty="0" err="1"/>
              <a:t>small-scale</a:t>
            </a:r>
            <a:r>
              <a:rPr lang="nb-NO" dirty="0"/>
              <a:t> </a:t>
            </a:r>
            <a:r>
              <a:rPr lang="nb-NO" dirty="0" err="1"/>
              <a:t>version</a:t>
            </a:r>
            <a:r>
              <a:rPr lang="nb-NO" dirty="0"/>
              <a:t> </a:t>
            </a:r>
            <a:r>
              <a:rPr lang="nb-NO" dirty="0" err="1"/>
              <a:t>of</a:t>
            </a:r>
            <a:r>
              <a:rPr lang="nb-NO" dirty="0"/>
              <a:t> a </a:t>
            </a:r>
            <a:r>
              <a:rPr lang="nb-NO" dirty="0" err="1"/>
              <a:t>large</a:t>
            </a:r>
            <a:r>
              <a:rPr lang="nb-NO" dirty="0"/>
              <a:t> water </a:t>
            </a:r>
            <a:r>
              <a:rPr lang="nb-NO" dirty="0" err="1"/>
              <a:t>treatment</a:t>
            </a:r>
            <a:r>
              <a:rPr lang="nb-NO" dirty="0"/>
              <a:t> plant </a:t>
            </a:r>
            <a:r>
              <a:rPr lang="nb-NO" dirty="0" err="1"/>
              <a:t>found</a:t>
            </a:r>
            <a:r>
              <a:rPr lang="nb-NO" dirty="0"/>
              <a:t> in </a:t>
            </a:r>
            <a:r>
              <a:rPr lang="nb-NO" dirty="0" err="1"/>
              <a:t>large</a:t>
            </a:r>
            <a:r>
              <a:rPr lang="nb-NO" dirty="0"/>
              <a:t> </a:t>
            </a:r>
            <a:r>
              <a:rPr lang="nb-NO" dirty="0" err="1"/>
              <a:t>cities</a:t>
            </a:r>
            <a:r>
              <a:rPr lang="nb-NO" dirty="0"/>
              <a:t>. </a:t>
            </a:r>
          </a:p>
          <a:p>
            <a:pPr marL="0" lvl="0" indent="0" algn="l" rtl="0">
              <a:spcBef>
                <a:spcPts val="0"/>
              </a:spcBef>
              <a:spcAft>
                <a:spcPts val="0"/>
              </a:spcAft>
              <a:buNone/>
            </a:pPr>
            <a:r>
              <a:rPr lang="nb-NO" dirty="0"/>
              <a:t>The system </a:t>
            </a:r>
            <a:r>
              <a:rPr lang="nb-NO" dirty="0" err="1"/>
              <a:t>purifies</a:t>
            </a:r>
            <a:r>
              <a:rPr lang="nb-NO" dirty="0"/>
              <a:t> water. A total </a:t>
            </a:r>
            <a:r>
              <a:rPr lang="nb-NO" dirty="0" err="1"/>
              <a:t>of</a:t>
            </a:r>
            <a:r>
              <a:rPr lang="nb-NO" dirty="0"/>
              <a:t> 36 </a:t>
            </a:r>
            <a:r>
              <a:rPr lang="nb-NO" dirty="0" err="1"/>
              <a:t>attacks</a:t>
            </a:r>
            <a:r>
              <a:rPr lang="nb-NO" dirty="0"/>
              <a:t> </a:t>
            </a:r>
            <a:r>
              <a:rPr lang="nb-NO" dirty="0" err="1"/>
              <a:t>were</a:t>
            </a:r>
            <a:r>
              <a:rPr lang="nb-NO" dirty="0"/>
              <a:t> </a:t>
            </a:r>
            <a:r>
              <a:rPr lang="nb-NO" dirty="0" err="1"/>
              <a:t>launched</a:t>
            </a:r>
            <a:r>
              <a:rPr lang="nb-NO" dirty="0"/>
              <a:t> </a:t>
            </a:r>
            <a:r>
              <a:rPr lang="nb-NO" dirty="0" err="1"/>
              <a:t>on</a:t>
            </a:r>
            <a:r>
              <a:rPr lang="nb-NO" dirty="0"/>
              <a:t> sensors and </a:t>
            </a:r>
            <a:r>
              <a:rPr lang="nb-NO" dirty="0" err="1"/>
              <a:t>actuators</a:t>
            </a:r>
            <a:r>
              <a:rPr lang="nb-NO" dirty="0"/>
              <a:t>, </a:t>
            </a:r>
            <a:r>
              <a:rPr lang="nb-NO" dirty="0" err="1"/>
              <a:t>such</a:t>
            </a:r>
            <a:r>
              <a:rPr lang="nb-NO" dirty="0"/>
              <a:t> as water </a:t>
            </a:r>
            <a:r>
              <a:rPr lang="nb-NO" dirty="0" err="1"/>
              <a:t>level</a:t>
            </a:r>
            <a:r>
              <a:rPr lang="nb-NO" dirty="0"/>
              <a:t> sensors, </a:t>
            </a:r>
            <a:r>
              <a:rPr lang="nb-NO" dirty="0" err="1"/>
              <a:t>flow</a:t>
            </a:r>
            <a:r>
              <a:rPr lang="nb-NO" dirty="0"/>
              <a:t>-rate meters, </a:t>
            </a:r>
            <a:r>
              <a:rPr lang="nb-NO" dirty="0" err="1"/>
              <a:t>valves</a:t>
            </a:r>
            <a:r>
              <a:rPr lang="nb-NO" dirty="0"/>
              <a:t> and pumpes.</a:t>
            </a:r>
          </a:p>
          <a:p>
            <a:pPr marL="0" lvl="0" indent="0" algn="l" rtl="0">
              <a:spcBef>
                <a:spcPts val="0"/>
              </a:spcBef>
              <a:spcAft>
                <a:spcPts val="0"/>
              </a:spcAft>
              <a:buNone/>
            </a:pPr>
            <a:r>
              <a:rPr lang="nb-NO" dirty="0"/>
              <a:t>It has 51 variables and </a:t>
            </a:r>
            <a:r>
              <a:rPr lang="nb-NO" dirty="0" err="1"/>
              <a:t>contains</a:t>
            </a:r>
            <a:r>
              <a:rPr lang="nb-NO" dirty="0"/>
              <a:t> data from 11 </a:t>
            </a:r>
            <a:r>
              <a:rPr lang="nb-NO" dirty="0" err="1"/>
              <a:t>days</a:t>
            </a:r>
            <a:r>
              <a:rPr lang="nb-NO" dirty="0"/>
              <a:t>.</a:t>
            </a:r>
          </a:p>
          <a:p>
            <a:pPr marL="0" lvl="0" indent="0" algn="l" rtl="0">
              <a:spcBef>
                <a:spcPts val="0"/>
              </a:spcBef>
              <a:spcAft>
                <a:spcPts val="0"/>
              </a:spcAft>
              <a:buNone/>
            </a:pPr>
            <a:endParaRPr lang="nb-NO" dirty="0"/>
          </a:p>
          <a:p>
            <a:pPr marL="0" lvl="0" indent="0" algn="l" rtl="0">
              <a:spcBef>
                <a:spcPts val="0"/>
              </a:spcBef>
              <a:spcAft>
                <a:spcPts val="0"/>
              </a:spcAft>
              <a:buNone/>
            </a:pPr>
            <a:r>
              <a:rPr lang="nb-NO" dirty="0"/>
              <a:t>The Water Distribution </a:t>
            </a:r>
            <a:r>
              <a:rPr lang="nb-NO" dirty="0" err="1"/>
              <a:t>testbed</a:t>
            </a:r>
            <a:r>
              <a:rPr lang="nb-NO" dirty="0"/>
              <a:t> </a:t>
            </a:r>
            <a:r>
              <a:rPr lang="nb-NO" dirty="0" err="1"/>
              <a:t>dataset</a:t>
            </a:r>
            <a:r>
              <a:rPr lang="nb-NO" dirty="0"/>
              <a:t> is from a system </a:t>
            </a:r>
            <a:r>
              <a:rPr lang="nb-NO" dirty="0" err="1"/>
              <a:t>that</a:t>
            </a:r>
            <a:r>
              <a:rPr lang="nb-NO" dirty="0"/>
              <a:t> </a:t>
            </a:r>
            <a:r>
              <a:rPr lang="nb-NO" dirty="0" err="1"/>
              <a:t>treats</a:t>
            </a:r>
            <a:r>
              <a:rPr lang="nb-NO" dirty="0"/>
              <a:t>, stores and </a:t>
            </a:r>
            <a:r>
              <a:rPr lang="nb-NO" dirty="0" err="1"/>
              <a:t>distributes</a:t>
            </a:r>
            <a:r>
              <a:rPr lang="nb-NO" dirty="0"/>
              <a:t> water. It </a:t>
            </a:r>
            <a:r>
              <a:rPr lang="nb-NO" dirty="0" err="1"/>
              <a:t>had</a:t>
            </a:r>
            <a:r>
              <a:rPr lang="nb-NO" dirty="0"/>
              <a:t> 15 </a:t>
            </a:r>
            <a:r>
              <a:rPr lang="nb-NO" dirty="0" err="1"/>
              <a:t>attacks</a:t>
            </a:r>
            <a:r>
              <a:rPr lang="nb-NO" dirty="0"/>
              <a:t> </a:t>
            </a:r>
            <a:r>
              <a:rPr lang="nb-NO" dirty="0" err="1"/>
              <a:t>on</a:t>
            </a:r>
            <a:r>
              <a:rPr lang="nb-NO" dirty="0"/>
              <a:t> different sensors, </a:t>
            </a:r>
            <a:r>
              <a:rPr lang="nb-NO" dirty="0" err="1"/>
              <a:t>such</a:t>
            </a:r>
            <a:r>
              <a:rPr lang="nb-NO" dirty="0"/>
              <a:t> as </a:t>
            </a:r>
            <a:r>
              <a:rPr lang="nb-NO" dirty="0" err="1"/>
              <a:t>changing</a:t>
            </a:r>
            <a:r>
              <a:rPr lang="nb-NO" dirty="0"/>
              <a:t> </a:t>
            </a:r>
            <a:r>
              <a:rPr lang="nb-NO" dirty="0" err="1"/>
              <a:t>sensed</a:t>
            </a:r>
            <a:r>
              <a:rPr lang="nb-NO" dirty="0"/>
              <a:t> water </a:t>
            </a:r>
            <a:r>
              <a:rPr lang="nb-NO" dirty="0" err="1"/>
              <a:t>levels</a:t>
            </a:r>
            <a:r>
              <a:rPr lang="nb-NO" dirty="0"/>
              <a:t>. </a:t>
            </a:r>
          </a:p>
          <a:p>
            <a:pPr marL="0" lvl="0" indent="0" algn="l" rtl="0">
              <a:spcBef>
                <a:spcPts val="0"/>
              </a:spcBef>
              <a:spcAft>
                <a:spcPts val="0"/>
              </a:spcAft>
              <a:buNone/>
            </a:pPr>
            <a:r>
              <a:rPr lang="nb-NO" dirty="0"/>
              <a:t>The </a:t>
            </a:r>
            <a:r>
              <a:rPr lang="nb-NO" dirty="0" err="1"/>
              <a:t>dataset</a:t>
            </a:r>
            <a:r>
              <a:rPr lang="nb-NO" dirty="0"/>
              <a:t> has 103 variables from 16 </a:t>
            </a:r>
            <a:r>
              <a:rPr lang="nb-NO" dirty="0" err="1"/>
              <a:t>days</a:t>
            </a:r>
            <a:r>
              <a:rPr lang="nb-NO" dirty="0"/>
              <a:t> </a:t>
            </a:r>
            <a:r>
              <a:rPr lang="nb-NO" dirty="0" err="1"/>
              <a:t>of</a:t>
            </a:r>
            <a:r>
              <a:rPr lang="nb-NO" dirty="0"/>
              <a:t> </a:t>
            </a:r>
            <a:r>
              <a:rPr lang="nb-NO" dirty="0" err="1"/>
              <a:t>running</a:t>
            </a:r>
            <a:r>
              <a:rPr lang="nb-NO" dirty="0"/>
              <a:t> </a:t>
            </a:r>
            <a:r>
              <a:rPr lang="nb-NO" dirty="0" err="1"/>
              <a:t>the</a:t>
            </a:r>
            <a:r>
              <a:rPr lang="nb-NO" dirty="0"/>
              <a:t> system.</a:t>
            </a:r>
          </a:p>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9c0b856846_0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9c0b856846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b-NO" dirty="0"/>
              <a:t>Here </a:t>
            </a:r>
            <a:r>
              <a:rPr lang="nb-NO" dirty="0" err="1"/>
              <a:t>we</a:t>
            </a:r>
            <a:r>
              <a:rPr lang="nb-NO" dirty="0"/>
              <a:t> </a:t>
            </a:r>
            <a:r>
              <a:rPr lang="nb-NO" dirty="0" err="1"/>
              <a:t>see</a:t>
            </a:r>
            <a:r>
              <a:rPr lang="nb-NO" dirty="0"/>
              <a:t> a </a:t>
            </a:r>
            <a:r>
              <a:rPr lang="nb-NO" dirty="0" err="1"/>
              <a:t>comparison</a:t>
            </a:r>
            <a:r>
              <a:rPr lang="nb-NO" dirty="0"/>
              <a:t> </a:t>
            </a:r>
            <a:r>
              <a:rPr lang="nb-NO" dirty="0" err="1"/>
              <a:t>between</a:t>
            </a:r>
            <a:r>
              <a:rPr lang="nb-NO" dirty="0"/>
              <a:t> </a:t>
            </a:r>
            <a:r>
              <a:rPr lang="nb-NO" dirty="0" err="1"/>
              <a:t>generated</a:t>
            </a:r>
            <a:r>
              <a:rPr lang="nb-NO" dirty="0"/>
              <a:t> samples at different </a:t>
            </a:r>
            <a:r>
              <a:rPr lang="nb-NO" dirty="0" err="1"/>
              <a:t>traning</a:t>
            </a:r>
            <a:r>
              <a:rPr lang="nb-NO" dirty="0"/>
              <a:t> stages: </a:t>
            </a:r>
          </a:p>
          <a:p>
            <a:pPr marL="0" lvl="0" indent="0" algn="l" rtl="0">
              <a:spcBef>
                <a:spcPts val="0"/>
              </a:spcBef>
              <a:spcAft>
                <a:spcPts val="0"/>
              </a:spcAft>
              <a:buNone/>
            </a:pPr>
            <a:endParaRPr lang="nb-NO" dirty="0"/>
          </a:p>
          <a:p>
            <a:pPr marL="0" lvl="0" indent="0" algn="l" rtl="0">
              <a:spcBef>
                <a:spcPts val="0"/>
              </a:spcBef>
              <a:spcAft>
                <a:spcPts val="0"/>
              </a:spcAft>
              <a:buNone/>
            </a:pPr>
            <a:r>
              <a:rPr lang="nb-NO" dirty="0"/>
              <a:t>GAN-</a:t>
            </a:r>
            <a:r>
              <a:rPr lang="nb-NO" dirty="0" err="1"/>
              <a:t>generated</a:t>
            </a:r>
            <a:r>
              <a:rPr lang="nb-NO" dirty="0"/>
              <a:t> samples at </a:t>
            </a:r>
            <a:r>
              <a:rPr lang="nb-NO" dirty="0" err="1"/>
              <a:t>early</a:t>
            </a:r>
            <a:r>
              <a:rPr lang="nb-NO" dirty="0"/>
              <a:t> stage </a:t>
            </a:r>
            <a:r>
              <a:rPr lang="nb-NO" dirty="0" err="1"/>
              <a:t>are</a:t>
            </a:r>
            <a:r>
              <a:rPr lang="nb-NO" dirty="0"/>
              <a:t> </a:t>
            </a:r>
            <a:r>
              <a:rPr lang="nb-NO" dirty="0" err="1"/>
              <a:t>quite</a:t>
            </a:r>
            <a:r>
              <a:rPr lang="nb-NO" dirty="0"/>
              <a:t> random </a:t>
            </a:r>
            <a:r>
              <a:rPr lang="nb-NO" dirty="0" err="1"/>
              <a:t>while</a:t>
            </a:r>
            <a:r>
              <a:rPr lang="nb-NO" dirty="0"/>
              <a:t> </a:t>
            </a:r>
            <a:r>
              <a:rPr lang="nb-NO" dirty="0" err="1"/>
              <a:t>those</a:t>
            </a:r>
            <a:r>
              <a:rPr lang="nb-NO" dirty="0"/>
              <a:t> </a:t>
            </a:r>
            <a:r>
              <a:rPr lang="nb-NO" dirty="0" err="1"/>
              <a:t>generated</a:t>
            </a:r>
            <a:r>
              <a:rPr lang="nb-NO" dirty="0"/>
              <a:t> at later stages </a:t>
            </a:r>
            <a:r>
              <a:rPr lang="nb-NO" dirty="0" err="1"/>
              <a:t>took</a:t>
            </a:r>
            <a:r>
              <a:rPr lang="nb-NO" dirty="0"/>
              <a:t> </a:t>
            </a:r>
            <a:r>
              <a:rPr lang="nb-NO" dirty="0" err="1"/>
              <a:t>the</a:t>
            </a:r>
            <a:r>
              <a:rPr lang="nb-NO" dirty="0"/>
              <a:t> </a:t>
            </a:r>
            <a:r>
              <a:rPr lang="nb-NO" dirty="0" err="1"/>
              <a:t>distribution</a:t>
            </a:r>
            <a:r>
              <a:rPr lang="nb-NO" dirty="0"/>
              <a:t> </a:t>
            </a:r>
            <a:r>
              <a:rPr lang="nb-NO" dirty="0" err="1"/>
              <a:t>of</a:t>
            </a:r>
            <a:r>
              <a:rPr lang="nb-NO" dirty="0"/>
              <a:t> </a:t>
            </a:r>
            <a:r>
              <a:rPr lang="nb-NO" dirty="0" err="1"/>
              <a:t>the</a:t>
            </a:r>
            <a:r>
              <a:rPr lang="nb-NO" dirty="0"/>
              <a:t> original samples.</a:t>
            </a:r>
          </a:p>
          <a:p>
            <a:pPr marL="0" lvl="0" indent="0" algn="l" rtl="0">
              <a:spcBef>
                <a:spcPts val="0"/>
              </a:spcBef>
              <a:spcAft>
                <a:spcPts val="0"/>
              </a:spcAft>
              <a:buNone/>
            </a:pPr>
            <a:r>
              <a:rPr lang="nb-NO" dirty="0"/>
              <a:t>Note </a:t>
            </a:r>
            <a:r>
              <a:rPr lang="nb-NO" dirty="0" err="1"/>
              <a:t>that</a:t>
            </a:r>
            <a:r>
              <a:rPr lang="nb-NO" dirty="0"/>
              <a:t> </a:t>
            </a:r>
            <a:r>
              <a:rPr lang="nb-NO" dirty="0" err="1"/>
              <a:t>the</a:t>
            </a:r>
            <a:r>
              <a:rPr lang="nb-NO" dirty="0"/>
              <a:t> plot </a:t>
            </a:r>
            <a:r>
              <a:rPr lang="nb-NO" dirty="0" err="1"/>
              <a:t>only</a:t>
            </a:r>
            <a:r>
              <a:rPr lang="nb-NO" dirty="0"/>
              <a:t> shows </a:t>
            </a:r>
            <a:r>
              <a:rPr lang="nb-NO" dirty="0" err="1"/>
              <a:t>four</a:t>
            </a:r>
            <a:r>
              <a:rPr lang="nb-NO" dirty="0"/>
              <a:t> variables for </a:t>
            </a:r>
            <a:r>
              <a:rPr lang="nb-NO" dirty="0" err="1"/>
              <a:t>each</a:t>
            </a:r>
            <a:r>
              <a:rPr lang="nb-NO" dirty="0"/>
              <a:t> </a:t>
            </a:r>
            <a:r>
              <a:rPr lang="nb-NO" dirty="0" err="1"/>
              <a:t>dataset</a:t>
            </a:r>
            <a:r>
              <a:rPr lang="nb-NO" dirty="0"/>
              <a:t> as </a:t>
            </a:r>
            <a:r>
              <a:rPr lang="nb-NO" dirty="0" err="1"/>
              <a:t>visualization</a:t>
            </a:r>
            <a:r>
              <a:rPr lang="nb-NO" dirty="0"/>
              <a:t> </a:t>
            </a:r>
            <a:r>
              <a:rPr lang="nb-NO" dirty="0" err="1"/>
              <a:t>examples</a:t>
            </a:r>
            <a:r>
              <a:rPr lang="nb-NO" dirty="0"/>
              <a:t>.</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3495971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9c0b856846_0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9c0b856846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noProof="0" dirty="0"/>
              <a:t>They have evaluated the anomaly detection performance of MAD-GAN on the two datasets. To reduce the computational load, they reduced the original dimension by PCA. </a:t>
            </a:r>
          </a:p>
          <a:p>
            <a:pPr marL="0" lvl="0" indent="0" algn="l" rtl="0">
              <a:spcBef>
                <a:spcPts val="0"/>
              </a:spcBef>
              <a:spcAft>
                <a:spcPts val="0"/>
              </a:spcAft>
              <a:buNone/>
            </a:pPr>
            <a:endParaRPr lang="en-US" noProof="0" dirty="0"/>
          </a:p>
          <a:p>
            <a:pPr marL="0" lvl="0" indent="0" algn="l" rtl="0">
              <a:spcBef>
                <a:spcPts val="0"/>
              </a:spcBef>
              <a:spcAft>
                <a:spcPts val="0"/>
              </a:spcAft>
              <a:buNone/>
            </a:pPr>
            <a:r>
              <a:rPr lang="en-US" noProof="0" dirty="0"/>
              <a:t>For comparison on the anomaly detection, they also did experiments with PCA, K-Nearest Neighbors, Feature Bagging and Auto-Encoder. </a:t>
            </a:r>
          </a:p>
          <a:p>
            <a:pPr marL="0" lvl="0" indent="0" algn="l" rtl="0">
              <a:spcBef>
                <a:spcPts val="0"/>
              </a:spcBef>
              <a:spcAft>
                <a:spcPts val="0"/>
              </a:spcAft>
              <a:buNone/>
            </a:pPr>
            <a:endParaRPr lang="en-US" noProof="0" dirty="0"/>
          </a:p>
          <a:p>
            <a:pPr marL="0" lvl="0" indent="0" algn="l" rtl="0">
              <a:spcBef>
                <a:spcPts val="0"/>
              </a:spcBef>
              <a:spcAft>
                <a:spcPts val="0"/>
              </a:spcAft>
              <a:buNone/>
            </a:pPr>
            <a:r>
              <a:rPr lang="en-US" noProof="0" dirty="0"/>
              <a:t>To compare with another GAN-based method they also added Efficient GAN, noted EGAN in the table, whose discriminator and generator are fully connected neural networks.</a:t>
            </a:r>
          </a:p>
          <a:p>
            <a:pPr marL="0" lvl="0" indent="0" algn="l" rtl="0">
              <a:spcBef>
                <a:spcPts val="0"/>
              </a:spcBef>
              <a:spcAft>
                <a:spcPts val="0"/>
              </a:spcAft>
              <a:buNone/>
            </a:pPr>
            <a:endParaRPr lang="en-US" noProof="0" dirty="0"/>
          </a:p>
          <a:p>
            <a:pPr marL="0" lvl="0" indent="0" algn="l" rtl="0">
              <a:spcBef>
                <a:spcPts val="0"/>
              </a:spcBef>
              <a:spcAft>
                <a:spcPts val="0"/>
              </a:spcAft>
              <a:buNone/>
            </a:pPr>
            <a:r>
              <a:rPr lang="en-US" noProof="0" dirty="0"/>
              <a:t>For the SWaT dataset, if we look at the MAD-GAN model with the highest F1 score, it outperforms the other popular methods for both precision and recall.</a:t>
            </a:r>
          </a:p>
          <a:p>
            <a:pPr marL="0" lvl="0" indent="0" algn="l" rtl="0">
              <a:spcBef>
                <a:spcPts val="0"/>
              </a:spcBef>
              <a:spcAft>
                <a:spcPts val="0"/>
              </a:spcAft>
              <a:buNone/>
            </a:pPr>
            <a:endParaRPr lang="en-US" noProof="0" dirty="0"/>
          </a:p>
          <a:p>
            <a:pPr marL="0" lvl="0" indent="0" algn="l" rtl="0">
              <a:spcBef>
                <a:spcPts val="0"/>
              </a:spcBef>
              <a:spcAft>
                <a:spcPts val="0"/>
              </a:spcAft>
              <a:buNone/>
            </a:pPr>
            <a:r>
              <a:rPr lang="en-US" noProof="0" dirty="0"/>
              <a:t>For the WADI dataset, also focused on model with highest F1 score, recall is slightly lower than the Auto-Encoder.</a:t>
            </a:r>
          </a:p>
          <a:p>
            <a:pPr marL="0" lvl="0" indent="0" algn="l" rtl="0">
              <a:spcBef>
                <a:spcPts val="0"/>
              </a:spcBef>
              <a:spcAft>
                <a:spcPts val="0"/>
              </a:spcAft>
              <a:buNone/>
            </a:pPr>
            <a:endParaRPr lang="en-US" noProof="0" dirty="0"/>
          </a:p>
          <a:p>
            <a:pPr marL="0" lvl="0" indent="0" algn="l" rtl="0">
              <a:spcBef>
                <a:spcPts val="0"/>
              </a:spcBef>
              <a:spcAft>
                <a:spcPts val="0"/>
              </a:spcAft>
              <a:buNone/>
            </a:pPr>
            <a:r>
              <a:rPr lang="en-US" noProof="0" dirty="0"/>
              <a:t>However for the best recall model, MAD-GAN outperformed the others. </a:t>
            </a:r>
          </a:p>
          <a:p>
            <a:pPr marL="0" lvl="0" indent="0" algn="l" rtl="0">
              <a:spcBef>
                <a:spcPts val="0"/>
              </a:spcBef>
              <a:spcAft>
                <a:spcPts val="0"/>
              </a:spcAft>
              <a:buNone/>
            </a:pPr>
            <a:r>
              <a:rPr lang="en-US" noProof="0" dirty="0"/>
              <a:t>Although the </a:t>
            </a:r>
            <a:r>
              <a:rPr lang="en-US" noProof="0" dirty="0" err="1"/>
              <a:t>presision</a:t>
            </a:r>
            <a:r>
              <a:rPr lang="en-US" noProof="0" dirty="0"/>
              <a:t> seems poor, it can achieve a near 100% recall value. </a:t>
            </a:r>
          </a:p>
          <a:p>
            <a:pPr marL="0" lvl="0" indent="0" algn="l" rtl="0">
              <a:spcBef>
                <a:spcPts val="0"/>
              </a:spcBef>
              <a:spcAft>
                <a:spcPts val="0"/>
              </a:spcAft>
              <a:buNone/>
            </a:pPr>
            <a:endParaRPr lang="en-US" noProof="0" dirty="0"/>
          </a:p>
          <a:p>
            <a:pPr marL="0" lvl="0" indent="0" algn="l" rtl="0">
              <a:spcBef>
                <a:spcPts val="0"/>
              </a:spcBef>
              <a:spcAft>
                <a:spcPts val="0"/>
              </a:spcAft>
              <a:buNone/>
            </a:pPr>
            <a:r>
              <a:rPr lang="en-US" noProof="0" dirty="0"/>
              <a:t>This would be acceptable in the cyber-attack setting as the cost for false positives are tolerable for detecting all the </a:t>
            </a:r>
            <a:r>
              <a:rPr lang="en-US" noProof="0" dirty="0" err="1"/>
              <a:t>instrusions</a:t>
            </a:r>
            <a:r>
              <a:rPr lang="en-US" noProof="0" dirty="0"/>
              <a:t>. </a:t>
            </a:r>
          </a:p>
          <a:p>
            <a:pPr marL="0" lvl="0" indent="0" algn="l" rtl="0">
              <a:spcBef>
                <a:spcPts val="0"/>
              </a:spcBef>
              <a:spcAft>
                <a:spcPts val="0"/>
              </a:spcAft>
              <a:buNone/>
            </a:pPr>
            <a:endParaRPr lang="en-US" noProof="0" dirty="0"/>
          </a:p>
          <a:p>
            <a:pPr marL="0" lvl="0" indent="0" algn="l" rtl="0">
              <a:spcBef>
                <a:spcPts val="0"/>
              </a:spcBef>
              <a:spcAft>
                <a:spcPts val="0"/>
              </a:spcAft>
              <a:buNone/>
            </a:pPr>
            <a:r>
              <a:rPr lang="en-US" noProof="0" dirty="0"/>
              <a:t>In comparison, none of the popular detection methods can achieve a recall near this.</a:t>
            </a:r>
          </a:p>
          <a:p>
            <a:pPr marL="0" lvl="0" indent="0" algn="l" rtl="0">
              <a:spcBef>
                <a:spcPts val="0"/>
              </a:spcBef>
              <a:spcAft>
                <a:spcPts val="0"/>
              </a:spcAft>
              <a:buNone/>
            </a:pPr>
            <a:endParaRPr lang="en-US" noProof="0" dirty="0"/>
          </a:p>
        </p:txBody>
      </p:sp>
    </p:spTree>
    <p:extLst>
      <p:ext uri="{BB962C8B-B14F-4D97-AF65-F5344CB8AC3E}">
        <p14:creationId xmlns:p14="http://schemas.microsoft.com/office/powerpoint/2010/main" val="7755927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tellysbil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68315" y="2008061"/>
            <a:ext cx="7772400" cy="675821"/>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 name="Google Shape;11;p2"/>
          <p:cNvSpPr txBox="1">
            <a:spLocks noGrp="1"/>
          </p:cNvSpPr>
          <p:nvPr>
            <p:ph type="subTitle" idx="1"/>
          </p:nvPr>
        </p:nvSpPr>
        <p:spPr>
          <a:xfrm>
            <a:off x="368315" y="2733866"/>
            <a:ext cx="7772400" cy="1314450"/>
          </a:xfrm>
          <a:prstGeom prst="rect">
            <a:avLst/>
          </a:prstGeom>
          <a:noFill/>
          <a:ln>
            <a:noFill/>
          </a:ln>
        </p:spPr>
        <p:txBody>
          <a:bodyPr spcFirstLastPara="1" wrap="square" lIns="91425" tIns="45700" rIns="91425" bIns="45700" anchor="t" anchorCtr="0">
            <a:noAutofit/>
          </a:bodyPr>
          <a:lstStyle>
            <a:lvl1pPr lvl="0" algn="l">
              <a:spcBef>
                <a:spcPts val="480"/>
              </a:spcBef>
              <a:spcAft>
                <a:spcPts val="0"/>
              </a:spcAft>
              <a:buClr>
                <a:srgbClr val="888888"/>
              </a:buClr>
              <a:buSzPts val="2400"/>
              <a:buNone/>
              <a:defRPr>
                <a:solidFill>
                  <a:srgbClr val="888888"/>
                </a:solidFill>
              </a:defRPr>
            </a:lvl1pPr>
            <a:lvl2pPr lvl="1" algn="ctr">
              <a:spcBef>
                <a:spcPts val="400"/>
              </a:spcBef>
              <a:spcAft>
                <a:spcPts val="0"/>
              </a:spcAft>
              <a:buClr>
                <a:srgbClr val="888888"/>
              </a:buClr>
              <a:buSzPts val="2000"/>
              <a:buNone/>
              <a:defRPr>
                <a:solidFill>
                  <a:srgbClr val="888888"/>
                </a:solidFill>
              </a:defRPr>
            </a:lvl2pPr>
            <a:lvl3pPr lvl="2" algn="ctr">
              <a:spcBef>
                <a:spcPts val="360"/>
              </a:spcBef>
              <a:spcAft>
                <a:spcPts val="0"/>
              </a:spcAft>
              <a:buClr>
                <a:srgbClr val="888888"/>
              </a:buClr>
              <a:buSzPts val="1800"/>
              <a:buNone/>
              <a:defRPr>
                <a:solidFill>
                  <a:srgbClr val="888888"/>
                </a:solidFill>
              </a:defRPr>
            </a:lvl3pPr>
            <a:lvl4pPr lvl="3" algn="ctr">
              <a:spcBef>
                <a:spcPts val="320"/>
              </a:spcBef>
              <a:spcAft>
                <a:spcPts val="0"/>
              </a:spcAft>
              <a:buClr>
                <a:srgbClr val="888888"/>
              </a:buClr>
              <a:buSzPts val="1600"/>
              <a:buNone/>
              <a:defRPr>
                <a:solidFill>
                  <a:srgbClr val="888888"/>
                </a:solidFill>
              </a:defRPr>
            </a:lvl4pPr>
            <a:lvl5pPr lvl="4" algn="ctr">
              <a:spcBef>
                <a:spcPts val="280"/>
              </a:spcBef>
              <a:spcAft>
                <a:spcPts val="0"/>
              </a:spcAft>
              <a:buClr>
                <a:srgbClr val="888888"/>
              </a:buClr>
              <a:buSzPts val="14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Loddrett tekst" type="vertTx">
  <p:cSld name="VERTICAL_TEXT">
    <p:spTree>
      <p:nvGrpSpPr>
        <p:cNvPr id="1" name="Shape 40"/>
        <p:cNvGrpSpPr/>
        <p:nvPr/>
      </p:nvGrpSpPr>
      <p:grpSpPr>
        <a:xfrm>
          <a:off x="0" y="0"/>
          <a:ext cx="0" cy="0"/>
          <a:chOff x="0" y="0"/>
          <a:chExt cx="0" cy="0"/>
        </a:xfrm>
      </p:grpSpPr>
      <p:sp>
        <p:nvSpPr>
          <p:cNvPr id="41" name="Google Shape;41;p11"/>
          <p:cNvSpPr txBox="1">
            <a:spLocks noGrp="1"/>
          </p:cNvSpPr>
          <p:nvPr>
            <p:ph type="title"/>
          </p:nvPr>
        </p:nvSpPr>
        <p:spPr>
          <a:xfrm>
            <a:off x="293570" y="205979"/>
            <a:ext cx="8532795" cy="646331"/>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11"/>
          <p:cNvSpPr txBox="1">
            <a:spLocks noGrp="1"/>
          </p:cNvSpPr>
          <p:nvPr>
            <p:ph type="body" idx="1"/>
          </p:nvPr>
        </p:nvSpPr>
        <p:spPr>
          <a:xfrm rot="5400000">
            <a:off x="2734294" y="-1497448"/>
            <a:ext cx="3651347" cy="8532795"/>
          </a:xfrm>
          <a:prstGeom prst="rect">
            <a:avLst/>
          </a:prstGeom>
          <a:noFill/>
          <a:ln>
            <a:noFill/>
          </a:ln>
        </p:spPr>
        <p:txBody>
          <a:bodyPr spcFirstLastPara="1" wrap="square" lIns="91425" tIns="45700" rIns="91425" bIns="45700" anchor="t" anchorCtr="0">
            <a:no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Loddrett tittel og tekst" type="vertTitleAndTx">
  <p:cSld name="VERTICAL_TITLE_AND_VERTICAL_TEXT">
    <p:spTree>
      <p:nvGrpSpPr>
        <p:cNvPr id="1" name="Shape 43"/>
        <p:cNvGrpSpPr/>
        <p:nvPr/>
      </p:nvGrpSpPr>
      <p:grpSpPr>
        <a:xfrm>
          <a:off x="0" y="0"/>
          <a:ext cx="0" cy="0"/>
          <a:chOff x="0" y="0"/>
          <a:chExt cx="0" cy="0"/>
        </a:xfrm>
      </p:grpSpPr>
      <p:sp>
        <p:nvSpPr>
          <p:cNvPr id="44" name="Google Shape;44;p12"/>
          <p:cNvSpPr txBox="1">
            <a:spLocks noGrp="1"/>
          </p:cNvSpPr>
          <p:nvPr>
            <p:ph type="title"/>
          </p:nvPr>
        </p:nvSpPr>
        <p:spPr>
          <a:xfrm rot="5400000">
            <a:off x="5463778" y="1371601"/>
            <a:ext cx="4388644" cy="205740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5" name="Google Shape;45;p12"/>
          <p:cNvSpPr txBox="1">
            <a:spLocks noGrp="1"/>
          </p:cNvSpPr>
          <p:nvPr>
            <p:ph type="body" idx="1"/>
          </p:nvPr>
        </p:nvSpPr>
        <p:spPr>
          <a:xfrm rot="5400000">
            <a:off x="1272778" y="-609599"/>
            <a:ext cx="4388644" cy="6019800"/>
          </a:xfrm>
          <a:prstGeom prst="rect">
            <a:avLst/>
          </a:prstGeom>
          <a:noFill/>
          <a:ln>
            <a:noFill/>
          </a:ln>
        </p:spPr>
        <p:txBody>
          <a:bodyPr spcFirstLastPara="1" wrap="square" lIns="91425" tIns="45700" rIns="91425" bIns="45700" anchor="t" anchorCtr="0">
            <a:no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tel og innhold">
  <p:cSld name="Tittel og innhold">
    <p:spTree>
      <p:nvGrpSpPr>
        <p:cNvPr id="1" name="Shape 12"/>
        <p:cNvGrpSpPr/>
        <p:nvPr/>
      </p:nvGrpSpPr>
      <p:grpSpPr>
        <a:xfrm>
          <a:off x="0" y="0"/>
          <a:ext cx="0" cy="0"/>
          <a:chOff x="0" y="0"/>
          <a:chExt cx="0" cy="0"/>
        </a:xfrm>
      </p:grpSpPr>
      <p:sp>
        <p:nvSpPr>
          <p:cNvPr id="13" name="Google Shape;13;p3"/>
          <p:cNvSpPr txBox="1"/>
          <p:nvPr/>
        </p:nvSpPr>
        <p:spPr>
          <a:xfrm>
            <a:off x="115120" y="4837708"/>
            <a:ext cx="342081" cy="189077"/>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fld id="{00000000-1234-1234-1234-123412341234}" type="slidenum">
              <a:rPr lang="no-NO" sz="1000" b="1" i="0">
                <a:solidFill>
                  <a:schemeClr val="lt1"/>
                </a:solidFill>
                <a:latin typeface="Arial"/>
                <a:ea typeface="Arial"/>
                <a:cs typeface="Arial"/>
                <a:sym typeface="Arial"/>
              </a:rPr>
              <a:t>‹#›</a:t>
            </a:fld>
            <a:endParaRPr sz="1000" b="1" i="0">
              <a:solidFill>
                <a:schemeClr val="lt1"/>
              </a:solidFill>
              <a:latin typeface="Arial"/>
              <a:ea typeface="Arial"/>
              <a:cs typeface="Arial"/>
              <a:sym typeface="Arial"/>
            </a:endParaRPr>
          </a:p>
        </p:txBody>
      </p:sp>
      <p:sp>
        <p:nvSpPr>
          <p:cNvPr id="14" name="Google Shape;14;p3"/>
          <p:cNvSpPr txBox="1">
            <a:spLocks noGrp="1"/>
          </p:cNvSpPr>
          <p:nvPr>
            <p:ph type="title"/>
          </p:nvPr>
        </p:nvSpPr>
        <p:spPr>
          <a:xfrm>
            <a:off x="301385" y="298339"/>
            <a:ext cx="8418747" cy="648512"/>
          </a:xfrm>
          <a:prstGeom prst="rect">
            <a:avLst/>
          </a:prstGeom>
          <a:noFill/>
          <a:ln>
            <a:noFill/>
          </a:ln>
        </p:spPr>
        <p:txBody>
          <a:bodyPr spcFirstLastPara="1" wrap="square" lIns="90000" tIns="46800" rIns="90000" bIns="46800" anchor="t" anchorCtr="0">
            <a:noAutofit/>
          </a:bodyPr>
          <a:lstStyle>
            <a:lvl1pPr lvl="0" algn="l">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 name="Google Shape;15;p3"/>
          <p:cNvSpPr txBox="1">
            <a:spLocks noGrp="1"/>
          </p:cNvSpPr>
          <p:nvPr>
            <p:ph type="body" idx="1"/>
          </p:nvPr>
        </p:nvSpPr>
        <p:spPr>
          <a:xfrm>
            <a:off x="301385" y="1010266"/>
            <a:ext cx="8418747" cy="3613774"/>
          </a:xfrm>
          <a:prstGeom prst="rect">
            <a:avLst/>
          </a:prstGeom>
          <a:noFill/>
          <a:ln>
            <a:noFill/>
          </a:ln>
        </p:spPr>
        <p:txBody>
          <a:bodyPr spcFirstLastPara="1" wrap="square" lIns="90000" tIns="46800" rIns="90000" bIns="46800" anchor="t" anchorCtr="0">
            <a:no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Inndelingsoverskrift" type="secHead">
  <p:cSld name="SECTION_HEADER">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722313" y="3305176"/>
            <a:ext cx="7772400" cy="1021556"/>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Clr>
                <a:schemeClr val="dk1"/>
              </a:buClr>
              <a:buSzPts val="4000"/>
              <a:buFont typeface="Arial"/>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 name="Google Shape;18;p4"/>
          <p:cNvSpPr txBox="1">
            <a:spLocks noGrp="1"/>
          </p:cNvSpPr>
          <p:nvPr>
            <p:ph type="body" idx="1"/>
          </p:nvPr>
        </p:nvSpPr>
        <p:spPr>
          <a:xfrm>
            <a:off x="722313" y="2180035"/>
            <a:ext cx="7772400" cy="1125140"/>
          </a:xfrm>
          <a:prstGeom prst="rect">
            <a:avLst/>
          </a:prstGeom>
          <a:noFill/>
          <a:ln>
            <a:noFill/>
          </a:ln>
        </p:spPr>
        <p:txBody>
          <a:bodyPr spcFirstLastPara="1" wrap="square" lIns="91425" tIns="45700" rIns="91425" bIns="45700" anchor="b" anchorCtr="0">
            <a:no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o innholdsdeler" type="twoObj">
  <p:cSld name="TWO_OBJECTS">
    <p:spTree>
      <p:nvGrpSpPr>
        <p:cNvPr id="1" name="Shape 19"/>
        <p:cNvGrpSpPr/>
        <p:nvPr/>
      </p:nvGrpSpPr>
      <p:grpSpPr>
        <a:xfrm>
          <a:off x="0" y="0"/>
          <a:ext cx="0" cy="0"/>
          <a:chOff x="0" y="0"/>
          <a:chExt cx="0" cy="0"/>
        </a:xfrm>
      </p:grpSpPr>
      <p:sp>
        <p:nvSpPr>
          <p:cNvPr id="20" name="Google Shape;20;p5"/>
          <p:cNvSpPr txBox="1">
            <a:spLocks noGrp="1"/>
          </p:cNvSpPr>
          <p:nvPr>
            <p:ph type="title"/>
          </p:nvPr>
        </p:nvSpPr>
        <p:spPr>
          <a:xfrm>
            <a:off x="293570" y="205979"/>
            <a:ext cx="8532795" cy="646331"/>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 name="Google Shape;21;p5"/>
          <p:cNvSpPr txBox="1">
            <a:spLocks noGrp="1"/>
          </p:cNvSpPr>
          <p:nvPr>
            <p:ph type="body" idx="1"/>
          </p:nvPr>
        </p:nvSpPr>
        <p:spPr>
          <a:xfrm>
            <a:off x="293570" y="1200151"/>
            <a:ext cx="4038600" cy="3394472"/>
          </a:xfrm>
          <a:prstGeom prst="rect">
            <a:avLst/>
          </a:prstGeom>
          <a:noFill/>
          <a:ln>
            <a:noFill/>
          </a:ln>
        </p:spPr>
        <p:txBody>
          <a:bodyPr spcFirstLastPara="1" wrap="square" lIns="91425" tIns="45700" rIns="91425" bIns="45700" anchor="t" anchorCtr="0">
            <a:no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22" name="Google Shape;22;p5"/>
          <p:cNvSpPr txBox="1">
            <a:spLocks noGrp="1"/>
          </p:cNvSpPr>
          <p:nvPr>
            <p:ph type="body" idx="2"/>
          </p:nvPr>
        </p:nvSpPr>
        <p:spPr>
          <a:xfrm>
            <a:off x="4484570" y="1200151"/>
            <a:ext cx="4038600" cy="3394472"/>
          </a:xfrm>
          <a:prstGeom prst="rect">
            <a:avLst/>
          </a:prstGeom>
          <a:noFill/>
          <a:ln>
            <a:noFill/>
          </a:ln>
        </p:spPr>
        <p:txBody>
          <a:bodyPr spcFirstLastPara="1" wrap="square" lIns="91425" tIns="45700" rIns="91425" bIns="45700" anchor="t" anchorCtr="0">
            <a:no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ammenligning">
  <p:cSld name="Sammenligning">
    <p:spTree>
      <p:nvGrpSpPr>
        <p:cNvPr id="1" name="Shape 23"/>
        <p:cNvGrpSpPr/>
        <p:nvPr/>
      </p:nvGrpSpPr>
      <p:grpSpPr>
        <a:xfrm>
          <a:off x="0" y="0"/>
          <a:ext cx="0" cy="0"/>
          <a:chOff x="0" y="0"/>
          <a:chExt cx="0" cy="0"/>
        </a:xfrm>
      </p:grpSpPr>
      <p:sp>
        <p:nvSpPr>
          <p:cNvPr id="24" name="Google Shape;24;p6"/>
          <p:cNvSpPr txBox="1">
            <a:spLocks noGrp="1"/>
          </p:cNvSpPr>
          <p:nvPr>
            <p:ph type="title"/>
          </p:nvPr>
        </p:nvSpPr>
        <p:spPr>
          <a:xfrm>
            <a:off x="280219" y="205979"/>
            <a:ext cx="8229600" cy="646331"/>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Clr>
                <a:schemeClr val="dk1"/>
              </a:buClr>
              <a:buSzPts val="36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6"/>
          <p:cNvSpPr txBox="1">
            <a:spLocks noGrp="1"/>
          </p:cNvSpPr>
          <p:nvPr>
            <p:ph type="body" idx="1"/>
          </p:nvPr>
        </p:nvSpPr>
        <p:spPr>
          <a:xfrm>
            <a:off x="280219" y="1444342"/>
            <a:ext cx="4040188" cy="3363631"/>
          </a:xfrm>
          <a:prstGeom prst="rect">
            <a:avLst/>
          </a:prstGeom>
          <a:noFill/>
          <a:ln>
            <a:noFill/>
          </a:ln>
        </p:spPr>
        <p:txBody>
          <a:bodyPr spcFirstLastPara="1" wrap="square" lIns="91425" tIns="45700" rIns="91425" bIns="45700" anchor="t" anchorCtr="0">
            <a:no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26" name="Google Shape;26;p6"/>
          <p:cNvSpPr txBox="1">
            <a:spLocks noGrp="1"/>
          </p:cNvSpPr>
          <p:nvPr>
            <p:ph type="body" idx="2"/>
          </p:nvPr>
        </p:nvSpPr>
        <p:spPr>
          <a:xfrm>
            <a:off x="4468045" y="964522"/>
            <a:ext cx="4041775" cy="479822"/>
          </a:xfrm>
          <a:prstGeom prst="rect">
            <a:avLst/>
          </a:prstGeom>
          <a:noFill/>
          <a:ln>
            <a:noFill/>
          </a:ln>
        </p:spPr>
        <p:txBody>
          <a:bodyPr spcFirstLastPara="1" wrap="square" lIns="91425" tIns="45700" rIns="91425" bIns="45700" anchor="t" anchorCtr="0">
            <a:no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27" name="Google Shape;27;p6"/>
          <p:cNvSpPr txBox="1">
            <a:spLocks noGrp="1"/>
          </p:cNvSpPr>
          <p:nvPr>
            <p:ph type="body" idx="3"/>
          </p:nvPr>
        </p:nvSpPr>
        <p:spPr>
          <a:xfrm>
            <a:off x="4468045" y="1444342"/>
            <a:ext cx="4041775" cy="3363631"/>
          </a:xfrm>
          <a:prstGeom prst="rect">
            <a:avLst/>
          </a:prstGeom>
          <a:noFill/>
          <a:ln>
            <a:noFill/>
          </a:ln>
        </p:spPr>
        <p:txBody>
          <a:bodyPr spcFirstLastPara="1" wrap="square" lIns="91425" tIns="45700" rIns="91425" bIns="45700" anchor="t" anchorCtr="0">
            <a:no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28" name="Google Shape;28;p6"/>
          <p:cNvSpPr txBox="1">
            <a:spLocks noGrp="1"/>
          </p:cNvSpPr>
          <p:nvPr>
            <p:ph type="body" idx="4"/>
          </p:nvPr>
        </p:nvSpPr>
        <p:spPr>
          <a:xfrm>
            <a:off x="280218" y="964521"/>
            <a:ext cx="4041775" cy="479822"/>
          </a:xfrm>
          <a:prstGeom prst="rect">
            <a:avLst/>
          </a:prstGeom>
          <a:noFill/>
          <a:ln>
            <a:noFill/>
          </a:ln>
        </p:spPr>
        <p:txBody>
          <a:bodyPr spcFirstLastPara="1" wrap="square" lIns="91425" tIns="45700" rIns="91425" bIns="45700" anchor="t" anchorCtr="0">
            <a:no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re tittel" type="titleOnly">
  <p:cSld name="TITLE_ONLY">
    <p:spTree>
      <p:nvGrpSpPr>
        <p:cNvPr id="1" name="Shape 29"/>
        <p:cNvGrpSpPr/>
        <p:nvPr/>
      </p:nvGrpSpPr>
      <p:grpSpPr>
        <a:xfrm>
          <a:off x="0" y="0"/>
          <a:ext cx="0" cy="0"/>
          <a:chOff x="0" y="0"/>
          <a:chExt cx="0" cy="0"/>
        </a:xfrm>
      </p:grpSpPr>
      <p:sp>
        <p:nvSpPr>
          <p:cNvPr id="30" name="Google Shape;30;p7"/>
          <p:cNvSpPr txBox="1">
            <a:spLocks noGrp="1"/>
          </p:cNvSpPr>
          <p:nvPr>
            <p:ph type="title"/>
          </p:nvPr>
        </p:nvSpPr>
        <p:spPr>
          <a:xfrm>
            <a:off x="293570" y="205979"/>
            <a:ext cx="8532795" cy="646331"/>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om" type="blank">
  <p:cSld name="BLANK">
    <p:spTree>
      <p:nvGrpSpPr>
        <p:cNvPr id="1" name="Shape 31"/>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Innhold med tekst" type="objTx">
  <p:cSld name="OBJECT_WITH_CAPTION_TEXT">
    <p:spTree>
      <p:nvGrpSpPr>
        <p:cNvPr id="1" name="Shape 32"/>
        <p:cNvGrpSpPr/>
        <p:nvPr/>
      </p:nvGrpSpPr>
      <p:grpSpPr>
        <a:xfrm>
          <a:off x="0" y="0"/>
          <a:ext cx="0" cy="0"/>
          <a:chOff x="0" y="0"/>
          <a:chExt cx="0" cy="0"/>
        </a:xfrm>
      </p:grpSpPr>
      <p:sp>
        <p:nvSpPr>
          <p:cNvPr id="33" name="Google Shape;33;p9"/>
          <p:cNvSpPr txBox="1">
            <a:spLocks noGrp="1"/>
          </p:cNvSpPr>
          <p:nvPr>
            <p:ph type="title"/>
          </p:nvPr>
        </p:nvSpPr>
        <p:spPr>
          <a:xfrm>
            <a:off x="457201" y="204787"/>
            <a:ext cx="3008313" cy="871538"/>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chemeClr val="dk1"/>
              </a:buClr>
              <a:buSzPts val="2000"/>
              <a:buFont typeface="Arial"/>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4" name="Google Shape;34;p9"/>
          <p:cNvSpPr txBox="1">
            <a:spLocks noGrp="1"/>
          </p:cNvSpPr>
          <p:nvPr>
            <p:ph type="body" idx="1"/>
          </p:nvPr>
        </p:nvSpPr>
        <p:spPr>
          <a:xfrm>
            <a:off x="3575050" y="204788"/>
            <a:ext cx="5111750" cy="4389835"/>
          </a:xfrm>
          <a:prstGeom prst="rect">
            <a:avLst/>
          </a:prstGeom>
          <a:noFill/>
          <a:ln>
            <a:noFill/>
          </a:ln>
        </p:spPr>
        <p:txBody>
          <a:bodyPr spcFirstLastPara="1" wrap="square" lIns="91425" tIns="45700" rIns="91425" bIns="45700" anchor="t" anchorCtr="0">
            <a:no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35" name="Google Shape;35;p9"/>
          <p:cNvSpPr txBox="1">
            <a:spLocks noGrp="1"/>
          </p:cNvSpPr>
          <p:nvPr>
            <p:ph type="body" idx="2"/>
          </p:nvPr>
        </p:nvSpPr>
        <p:spPr>
          <a:xfrm>
            <a:off x="457201" y="1076326"/>
            <a:ext cx="3008313" cy="3518297"/>
          </a:xfrm>
          <a:prstGeom prst="rect">
            <a:avLst/>
          </a:prstGeom>
          <a:noFill/>
          <a:ln>
            <a:noFill/>
          </a:ln>
        </p:spPr>
        <p:txBody>
          <a:bodyPr spcFirstLastPara="1" wrap="square" lIns="91425" tIns="45700" rIns="91425" bIns="45700" anchor="t" anchorCtr="0">
            <a:no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lde med tekst" type="picTx">
  <p:cSld name="PICTURE_WITH_CAPTION_TEXT">
    <p:spTree>
      <p:nvGrpSpPr>
        <p:cNvPr id="1" name="Shape 36"/>
        <p:cNvGrpSpPr/>
        <p:nvPr/>
      </p:nvGrpSpPr>
      <p:grpSpPr>
        <a:xfrm>
          <a:off x="0" y="0"/>
          <a:ext cx="0" cy="0"/>
          <a:chOff x="0" y="0"/>
          <a:chExt cx="0" cy="0"/>
        </a:xfrm>
      </p:grpSpPr>
      <p:sp>
        <p:nvSpPr>
          <p:cNvPr id="37" name="Google Shape;37;p10"/>
          <p:cNvSpPr txBox="1">
            <a:spLocks noGrp="1"/>
          </p:cNvSpPr>
          <p:nvPr>
            <p:ph type="title"/>
          </p:nvPr>
        </p:nvSpPr>
        <p:spPr>
          <a:xfrm>
            <a:off x="1792288" y="3600450"/>
            <a:ext cx="5486400" cy="425054"/>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chemeClr val="dk1"/>
              </a:buClr>
              <a:buSzPts val="2000"/>
              <a:buFont typeface="Arial"/>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10"/>
          <p:cNvSpPr>
            <a:spLocks noGrp="1"/>
          </p:cNvSpPr>
          <p:nvPr>
            <p:ph type="pic" idx="2"/>
          </p:nvPr>
        </p:nvSpPr>
        <p:spPr>
          <a:xfrm>
            <a:off x="1792288" y="459581"/>
            <a:ext cx="5486400" cy="3086100"/>
          </a:xfrm>
          <a:prstGeom prst="rect">
            <a:avLst/>
          </a:prstGeom>
          <a:noFill/>
          <a:ln>
            <a:noFill/>
          </a:ln>
        </p:spPr>
        <p:txBody>
          <a:bodyPr spcFirstLastPara="1" wrap="square" lIns="91425" tIns="45700" rIns="91425" bIns="45700" anchor="t" anchorCtr="0">
            <a:noAutofit/>
          </a:bodyPr>
          <a:lstStyle>
            <a:lvl1pPr marR="0" lvl="0" algn="l" rtl="0">
              <a:spcBef>
                <a:spcPts val="64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1pPr>
            <a:lvl2pPr marR="0" lvl="1" algn="l" rtl="0">
              <a:spcBef>
                <a:spcPts val="56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spcBef>
                <a:spcPts val="48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
        <p:nvSpPr>
          <p:cNvPr id="39" name="Google Shape;39;p10"/>
          <p:cNvSpPr txBox="1">
            <a:spLocks noGrp="1"/>
          </p:cNvSpPr>
          <p:nvPr>
            <p:ph type="body" idx="1"/>
          </p:nvPr>
        </p:nvSpPr>
        <p:spPr>
          <a:xfrm>
            <a:off x="1792288" y="4025503"/>
            <a:ext cx="5486400" cy="603647"/>
          </a:xfrm>
          <a:prstGeom prst="rect">
            <a:avLst/>
          </a:prstGeom>
          <a:noFill/>
          <a:ln>
            <a:noFill/>
          </a:ln>
        </p:spPr>
        <p:txBody>
          <a:bodyPr spcFirstLastPara="1" wrap="square" lIns="91425" tIns="45700" rIns="91425" bIns="45700" anchor="t" anchorCtr="0">
            <a:no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93570" y="205979"/>
            <a:ext cx="8532795" cy="646331"/>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293570" y="943276"/>
            <a:ext cx="8532795" cy="3651347"/>
          </a:xfrm>
          <a:prstGeom prst="rect">
            <a:avLst/>
          </a:prstGeom>
          <a:noFill/>
          <a:ln>
            <a:noFill/>
          </a:ln>
        </p:spPr>
        <p:txBody>
          <a:bodyPr spcFirstLastPara="1" wrap="square" lIns="91425" tIns="45700" rIns="91425" bIns="45700" anchor="t" anchorCtr="0">
            <a:noAutofit/>
          </a:bodyPr>
          <a:lstStyle>
            <a:lvl1pPr marL="457200" marR="0" lvl="0"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1pPr>
            <a:lvl2pPr marL="914400" marR="0" lvl="1"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2pPr>
            <a:lvl3pPr marL="1371600" marR="0" lvl="2"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3pPr>
            <a:lvl4pPr marL="1828800" marR="0" lvl="3"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4pPr>
            <a:lvl5pPr marL="2286000" marR="0" lvl="4" indent="-317500" algn="l" rtl="0">
              <a:spcBef>
                <a:spcPts val="28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pic>
        <p:nvPicPr>
          <p:cNvPr id="8" name="Google Shape;8;p1" descr="hor_blaa_stripe.jpg"/>
          <p:cNvPicPr preferRelativeResize="0"/>
          <p:nvPr/>
        </p:nvPicPr>
        <p:blipFill rotWithShape="1">
          <a:blip r:embed="rId13">
            <a:alphaModFix/>
          </a:blip>
          <a:srcRect/>
          <a:stretch/>
        </p:blipFill>
        <p:spPr>
          <a:xfrm>
            <a:off x="0" y="4783836"/>
            <a:ext cx="9144000" cy="359664"/>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9"/>
        <p:cNvGrpSpPr/>
        <p:nvPr/>
      </p:nvGrpSpPr>
      <p:grpSpPr>
        <a:xfrm>
          <a:off x="0" y="0"/>
          <a:ext cx="0" cy="0"/>
          <a:chOff x="0" y="0"/>
          <a:chExt cx="0" cy="0"/>
        </a:xfrm>
      </p:grpSpPr>
      <p:sp>
        <p:nvSpPr>
          <p:cNvPr id="50" name="Google Shape;50;p13"/>
          <p:cNvSpPr txBox="1">
            <a:spLocks noGrp="1"/>
          </p:cNvSpPr>
          <p:nvPr>
            <p:ph type="subTitle" idx="1"/>
          </p:nvPr>
        </p:nvSpPr>
        <p:spPr>
          <a:xfrm>
            <a:off x="495230" y="1728986"/>
            <a:ext cx="7772400" cy="1314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rgbClr val="888888"/>
              </a:buClr>
              <a:buSzPts val="2400"/>
              <a:buNone/>
            </a:pPr>
            <a:r>
              <a:rPr lang="en-US" dirty="0"/>
              <a:t>Multivariate Anomaly Detection for Time Series with GANs</a:t>
            </a:r>
          </a:p>
          <a:p>
            <a:pPr marL="0" lvl="0" indent="0" algn="l" rtl="0">
              <a:spcBef>
                <a:spcPts val="0"/>
              </a:spcBef>
              <a:spcAft>
                <a:spcPts val="0"/>
              </a:spcAft>
              <a:buClr>
                <a:srgbClr val="888888"/>
              </a:buClr>
              <a:buSzPts val="2400"/>
              <a:buNone/>
            </a:pPr>
            <a:endParaRPr lang="en-US" dirty="0"/>
          </a:p>
          <a:p>
            <a:pPr marL="0" lvl="0" indent="0" algn="l" rtl="0">
              <a:spcBef>
                <a:spcPts val="0"/>
              </a:spcBef>
              <a:spcAft>
                <a:spcPts val="0"/>
              </a:spcAft>
              <a:buClr>
                <a:srgbClr val="888888"/>
              </a:buClr>
              <a:buSzPts val="2400"/>
              <a:buNone/>
            </a:pPr>
            <a:endParaRPr lang="en-US" dirty="0"/>
          </a:p>
          <a:p>
            <a:pPr marL="0" lvl="0" indent="0" algn="l" rtl="0">
              <a:spcBef>
                <a:spcPts val="0"/>
              </a:spcBef>
              <a:spcAft>
                <a:spcPts val="0"/>
              </a:spcAft>
              <a:buClr>
                <a:srgbClr val="888888"/>
              </a:buClr>
              <a:buSzPts val="2400"/>
              <a:buNone/>
            </a:pPr>
            <a:endParaRPr lang="en-US" dirty="0"/>
          </a:p>
          <a:p>
            <a:pPr marL="0" lvl="0" indent="0" algn="l" rtl="0">
              <a:spcBef>
                <a:spcPts val="0"/>
              </a:spcBef>
              <a:spcAft>
                <a:spcPts val="0"/>
              </a:spcAft>
              <a:buClr>
                <a:srgbClr val="888888"/>
              </a:buClr>
              <a:buSzPts val="2400"/>
              <a:buNone/>
            </a:pPr>
            <a:r>
              <a:rPr lang="en-US" sz="2200" dirty="0"/>
              <a:t>Li, Chen, Shi, </a:t>
            </a:r>
            <a:r>
              <a:rPr lang="en-US" sz="2200" dirty="0" err="1"/>
              <a:t>Jin</a:t>
            </a:r>
            <a:r>
              <a:rPr lang="en-US" sz="2200" dirty="0"/>
              <a:t>, Goh, Ng</a:t>
            </a:r>
          </a:p>
        </p:txBody>
      </p:sp>
      <p:sp>
        <p:nvSpPr>
          <p:cNvPr id="51" name="Google Shape;51;p13"/>
          <p:cNvSpPr txBox="1">
            <a:spLocks noGrp="1"/>
          </p:cNvSpPr>
          <p:nvPr>
            <p:ph type="ctrTitle"/>
          </p:nvPr>
        </p:nvSpPr>
        <p:spPr>
          <a:xfrm>
            <a:off x="517126" y="1001374"/>
            <a:ext cx="7772400" cy="675821"/>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3600"/>
              <a:buFont typeface="Arial"/>
              <a:buNone/>
            </a:pPr>
            <a:r>
              <a:rPr lang="no-NO"/>
              <a:t>MAD-GAN</a:t>
            </a:r>
            <a:endParaRPr dirty="0"/>
          </a:p>
        </p:txBody>
      </p:sp>
      <p:sp>
        <p:nvSpPr>
          <p:cNvPr id="52" name="Google Shape;52;p13"/>
          <p:cNvSpPr txBox="1"/>
          <p:nvPr/>
        </p:nvSpPr>
        <p:spPr>
          <a:xfrm rot="-5400000">
            <a:off x="6576133" y="2176100"/>
            <a:ext cx="4436826" cy="3231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no-NO" sz="1500" b="0" i="0" u="none" strike="noStrike" cap="none">
                <a:solidFill>
                  <a:srgbClr val="0D4788"/>
                </a:solidFill>
                <a:latin typeface="Arial"/>
                <a:ea typeface="Arial"/>
                <a:cs typeface="Arial"/>
                <a:sym typeface="Arial"/>
              </a:rPr>
              <a:t>Norwegian University of Science and Technology</a:t>
            </a:r>
            <a:endParaRPr/>
          </a:p>
        </p:txBody>
      </p:sp>
      <p:sp>
        <p:nvSpPr>
          <p:cNvPr id="2" name="TekstSylinder 1">
            <a:extLst>
              <a:ext uri="{FF2B5EF4-FFF2-40B4-BE49-F238E27FC236}">
                <a16:creationId xmlns:a16="http://schemas.microsoft.com/office/drawing/2014/main" id="{0E6E78FF-0CA1-7C4C-825A-45FB3D4F7AC4}"/>
              </a:ext>
            </a:extLst>
          </p:cNvPr>
          <p:cNvSpPr txBox="1"/>
          <p:nvPr/>
        </p:nvSpPr>
        <p:spPr>
          <a:xfrm>
            <a:off x="261257" y="4809597"/>
            <a:ext cx="1409360" cy="307777"/>
          </a:xfrm>
          <a:prstGeom prst="rect">
            <a:avLst/>
          </a:prstGeom>
          <a:noFill/>
        </p:spPr>
        <p:txBody>
          <a:bodyPr wrap="none" rtlCol="0">
            <a:spAutoFit/>
          </a:bodyPr>
          <a:lstStyle/>
          <a:p>
            <a:r>
              <a:rPr lang="en-US" dirty="0">
                <a:solidFill>
                  <a:schemeClr val="bg1"/>
                </a:solidFill>
              </a:rPr>
              <a:t>Henrik Høiness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1" name="Google Shape;81;p18"/>
          <p:cNvSpPr txBox="1">
            <a:spLocks noGrp="1"/>
          </p:cNvSpPr>
          <p:nvPr>
            <p:ph type="title"/>
          </p:nvPr>
        </p:nvSpPr>
        <p:spPr>
          <a:xfrm>
            <a:off x="301385" y="298339"/>
            <a:ext cx="8418600" cy="648600"/>
          </a:xfrm>
          <a:prstGeom prst="rect">
            <a:avLst/>
          </a:prstGeom>
        </p:spPr>
        <p:txBody>
          <a:bodyPr spcFirstLastPara="1" wrap="square" lIns="90000" tIns="46800" rIns="90000" bIns="46800" anchor="t" anchorCtr="0">
            <a:noAutofit/>
          </a:bodyPr>
          <a:lstStyle/>
          <a:p>
            <a:pPr marL="0" lvl="0" indent="0" algn="l" rtl="0">
              <a:spcBef>
                <a:spcPts val="0"/>
              </a:spcBef>
              <a:spcAft>
                <a:spcPts val="0"/>
              </a:spcAft>
              <a:buNone/>
            </a:pPr>
            <a:r>
              <a:rPr lang="no-NO"/>
              <a:t>Conclusion</a:t>
            </a:r>
            <a:endParaRPr/>
          </a:p>
        </p:txBody>
      </p:sp>
      <p:sp>
        <p:nvSpPr>
          <p:cNvPr id="82" name="Google Shape;82;p18"/>
          <p:cNvSpPr txBox="1">
            <a:spLocks noGrp="1"/>
          </p:cNvSpPr>
          <p:nvPr>
            <p:ph type="body" idx="1"/>
          </p:nvPr>
        </p:nvSpPr>
        <p:spPr>
          <a:xfrm>
            <a:off x="301385" y="1010266"/>
            <a:ext cx="8418600" cy="3613800"/>
          </a:xfrm>
          <a:prstGeom prst="rect">
            <a:avLst/>
          </a:prstGeom>
        </p:spPr>
        <p:txBody>
          <a:bodyPr spcFirstLastPara="1" wrap="square" lIns="90000" tIns="46800" rIns="90000" bIns="46800" anchor="t" anchorCtr="0">
            <a:noAutofit/>
          </a:bodyPr>
          <a:lstStyle/>
          <a:p>
            <a:pPr marL="342900"/>
            <a:r>
              <a:rPr lang="en-US" dirty="0"/>
              <a:t>Explored the use of GANs for CPSs</a:t>
            </a:r>
          </a:p>
          <a:p>
            <a:pPr marL="0" indent="0">
              <a:buNone/>
            </a:pPr>
            <a:endParaRPr lang="en-US" dirty="0"/>
          </a:p>
          <a:p>
            <a:pPr marL="342900"/>
            <a:r>
              <a:rPr lang="en-US" dirty="0"/>
              <a:t>Outperformed other methods</a:t>
            </a:r>
          </a:p>
          <a:p>
            <a:pPr marL="0" indent="0">
              <a:buNone/>
            </a:pPr>
            <a:endParaRPr lang="en-US" dirty="0"/>
          </a:p>
          <a:p>
            <a:pPr marL="342900"/>
            <a:r>
              <a:rPr lang="en-US" dirty="0"/>
              <a:t>Novel Discrimination and Reconstruction Anomaly Score</a:t>
            </a:r>
          </a:p>
          <a:p>
            <a:pPr marL="0" indent="0">
              <a:buNone/>
            </a:pPr>
            <a:endParaRPr lang="en-US" dirty="0"/>
          </a:p>
          <a:p>
            <a:pPr marL="342900"/>
            <a:r>
              <a:rPr lang="en-US" dirty="0"/>
              <a:t>Early attempt on this problem using GANs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6"/>
        <p:cNvGrpSpPr/>
        <p:nvPr/>
      </p:nvGrpSpPr>
      <p:grpSpPr>
        <a:xfrm>
          <a:off x="0" y="0"/>
          <a:ext cx="0" cy="0"/>
          <a:chOff x="0" y="0"/>
          <a:chExt cx="0" cy="0"/>
        </a:xfrm>
      </p:grpSpPr>
      <p:sp>
        <p:nvSpPr>
          <p:cNvPr id="57" name="Google Shape;57;p14"/>
          <p:cNvSpPr txBox="1">
            <a:spLocks noGrp="1"/>
          </p:cNvSpPr>
          <p:nvPr>
            <p:ph type="title"/>
          </p:nvPr>
        </p:nvSpPr>
        <p:spPr>
          <a:xfrm>
            <a:off x="301385" y="298339"/>
            <a:ext cx="8418747" cy="648512"/>
          </a:xfrm>
          <a:prstGeom prst="rect">
            <a:avLst/>
          </a:prstGeom>
          <a:noFill/>
          <a:ln>
            <a:noFill/>
          </a:ln>
        </p:spPr>
        <p:txBody>
          <a:bodyPr spcFirstLastPara="1" wrap="square" lIns="90000" tIns="46800" rIns="90000" bIns="46800" anchor="t" anchorCtr="0">
            <a:noAutofit/>
          </a:bodyPr>
          <a:lstStyle/>
          <a:p>
            <a:pPr marL="0" lvl="0" indent="0" algn="l" rtl="0">
              <a:spcBef>
                <a:spcPts val="0"/>
              </a:spcBef>
              <a:spcAft>
                <a:spcPts val="0"/>
              </a:spcAft>
              <a:buClr>
                <a:schemeClr val="dk1"/>
              </a:buClr>
              <a:buSzPts val="3600"/>
              <a:buFont typeface="Arial"/>
              <a:buNone/>
            </a:pPr>
            <a:r>
              <a:rPr lang="no-NO"/>
              <a:t>Motivation</a:t>
            </a:r>
            <a:endParaRPr/>
          </a:p>
        </p:txBody>
      </p:sp>
      <p:sp>
        <p:nvSpPr>
          <p:cNvPr id="58" name="Google Shape;58;p14"/>
          <p:cNvSpPr txBox="1">
            <a:spLocks noGrp="1"/>
          </p:cNvSpPr>
          <p:nvPr>
            <p:ph type="body" idx="1"/>
          </p:nvPr>
        </p:nvSpPr>
        <p:spPr>
          <a:xfrm>
            <a:off x="301385" y="1010266"/>
            <a:ext cx="8418747" cy="3613774"/>
          </a:xfrm>
          <a:prstGeom prst="rect">
            <a:avLst/>
          </a:prstGeom>
          <a:noFill/>
          <a:ln>
            <a:noFill/>
          </a:ln>
        </p:spPr>
        <p:txBody>
          <a:bodyPr spcFirstLastPara="1" wrap="square" lIns="90000" tIns="46800" rIns="90000" bIns="46800" anchor="t" anchorCtr="0">
            <a:noAutofit/>
          </a:bodyPr>
          <a:lstStyle/>
          <a:p>
            <a:pPr marL="0" lvl="0" indent="0" algn="l" rtl="0">
              <a:spcBef>
                <a:spcPts val="0"/>
              </a:spcBef>
              <a:spcAft>
                <a:spcPts val="0"/>
              </a:spcAft>
              <a:buNone/>
            </a:pPr>
            <a:r>
              <a:rPr lang="en-US" dirty="0"/>
              <a:t>Todays Cyber-Physical Systems (CPSs)</a:t>
            </a:r>
          </a:p>
          <a:p>
            <a:pPr>
              <a:spcBef>
                <a:spcPts val="0"/>
              </a:spcBef>
            </a:pPr>
            <a:r>
              <a:rPr lang="en-US" dirty="0"/>
              <a:t>Prime targets for cyber attacks</a:t>
            </a:r>
          </a:p>
          <a:p>
            <a:pPr>
              <a:spcBef>
                <a:spcPts val="0"/>
              </a:spcBef>
            </a:pPr>
            <a:r>
              <a:rPr lang="en-US" dirty="0"/>
              <a:t>Monitor for intrusion events</a:t>
            </a:r>
          </a:p>
          <a:p>
            <a:pPr>
              <a:spcBef>
                <a:spcPts val="0"/>
              </a:spcBef>
            </a:pPr>
            <a:r>
              <a:rPr lang="en-US" dirty="0"/>
              <a:t>Anomalies in generated time series</a:t>
            </a:r>
          </a:p>
          <a:p>
            <a:pPr>
              <a:spcBef>
                <a:spcPts val="0"/>
              </a:spcBef>
            </a:pPr>
            <a:r>
              <a:rPr lang="en-US" dirty="0"/>
              <a:t>Multivariate data</a:t>
            </a:r>
          </a:p>
          <a:p>
            <a:pPr>
              <a:spcBef>
                <a:spcPts val="0"/>
              </a:spcBef>
            </a:pPr>
            <a:r>
              <a:rPr lang="en-US" dirty="0"/>
              <a:t>Lack of labeled data, i.e. unsupervised ML task</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3" name="Google Shape;63;p15"/>
          <p:cNvSpPr txBox="1">
            <a:spLocks noGrp="1"/>
          </p:cNvSpPr>
          <p:nvPr>
            <p:ph type="title"/>
          </p:nvPr>
        </p:nvSpPr>
        <p:spPr>
          <a:xfrm>
            <a:off x="301385" y="298339"/>
            <a:ext cx="8418600" cy="648600"/>
          </a:xfrm>
          <a:prstGeom prst="rect">
            <a:avLst/>
          </a:prstGeom>
        </p:spPr>
        <p:txBody>
          <a:bodyPr spcFirstLastPara="1" wrap="square" lIns="90000" tIns="46800" rIns="90000" bIns="46800" anchor="t" anchorCtr="0">
            <a:noAutofit/>
          </a:bodyPr>
          <a:lstStyle/>
          <a:p>
            <a:pPr marL="0" lvl="0" indent="0" algn="l" rtl="0">
              <a:spcBef>
                <a:spcPts val="0"/>
              </a:spcBef>
              <a:spcAft>
                <a:spcPts val="0"/>
              </a:spcAft>
              <a:buNone/>
            </a:pPr>
            <a:r>
              <a:rPr lang="no-NO"/>
              <a:t>Related work</a:t>
            </a:r>
            <a:endParaRPr/>
          </a:p>
        </p:txBody>
      </p:sp>
      <p:sp>
        <p:nvSpPr>
          <p:cNvPr id="64" name="Google Shape;64;p15"/>
          <p:cNvSpPr txBox="1">
            <a:spLocks noGrp="1"/>
          </p:cNvSpPr>
          <p:nvPr>
            <p:ph type="body" idx="1"/>
          </p:nvPr>
        </p:nvSpPr>
        <p:spPr>
          <a:xfrm>
            <a:off x="301385" y="1010266"/>
            <a:ext cx="8418600" cy="3663334"/>
          </a:xfrm>
          <a:prstGeom prst="rect">
            <a:avLst/>
          </a:prstGeom>
        </p:spPr>
        <p:txBody>
          <a:bodyPr spcFirstLastPara="1" wrap="square" lIns="90000" tIns="46800" rIns="90000" bIns="46800" anchor="t" anchorCtr="0">
            <a:normAutofit fontScale="92500" lnSpcReduction="20000"/>
          </a:bodyPr>
          <a:lstStyle/>
          <a:p>
            <a:pPr marL="342900"/>
            <a:r>
              <a:rPr lang="en-US" dirty="0"/>
              <a:t>Linear model-based methods</a:t>
            </a:r>
          </a:p>
          <a:p>
            <a:pPr marL="800100" lvl="1"/>
            <a:r>
              <a:rPr lang="en-US" dirty="0"/>
              <a:t>Principle Component Analysis (PCA)</a:t>
            </a:r>
          </a:p>
          <a:p>
            <a:pPr marL="800100" lvl="1"/>
            <a:r>
              <a:rPr lang="en-US" dirty="0"/>
              <a:t>Partial least squares (PLS)</a:t>
            </a:r>
          </a:p>
          <a:p>
            <a:pPr marL="342900"/>
            <a:r>
              <a:rPr lang="en-US" dirty="0"/>
              <a:t>Distance-based methods</a:t>
            </a:r>
          </a:p>
          <a:p>
            <a:pPr marL="800100" lvl="1"/>
            <a:r>
              <a:rPr lang="en-US" dirty="0"/>
              <a:t>K-Nearest Neighbors (KNN)</a:t>
            </a:r>
          </a:p>
          <a:p>
            <a:pPr marL="800100" lvl="1"/>
            <a:r>
              <a:rPr lang="en-US" dirty="0"/>
              <a:t>Clustering-Based Local Outlier Factor (CBLOF)</a:t>
            </a:r>
          </a:p>
          <a:p>
            <a:pPr marL="342900"/>
            <a:r>
              <a:rPr lang="en-US" dirty="0"/>
              <a:t>Probabilistic and density estimation-based methods</a:t>
            </a:r>
          </a:p>
          <a:p>
            <a:pPr marL="800100" lvl="1"/>
            <a:r>
              <a:rPr lang="en-US" dirty="0"/>
              <a:t>Angle-Based Outlier Detection (ABOD)</a:t>
            </a:r>
          </a:p>
          <a:p>
            <a:pPr marL="800100" lvl="1"/>
            <a:r>
              <a:rPr lang="en-US" dirty="0"/>
              <a:t>Feature Bagging (FB)</a:t>
            </a:r>
          </a:p>
          <a:p>
            <a:pPr marL="342900"/>
            <a:r>
              <a:rPr lang="en-US" dirty="0"/>
              <a:t>Deep learning-based methods</a:t>
            </a:r>
          </a:p>
          <a:p>
            <a:pPr marL="800100" lvl="1"/>
            <a:r>
              <a:rPr lang="en-US" dirty="0"/>
              <a:t>Auto-Encoder</a:t>
            </a:r>
          </a:p>
          <a:p>
            <a:pPr marL="800100" lvl="1"/>
            <a:r>
              <a:rPr lang="en-US" dirty="0"/>
              <a:t>LSTM Encoder-Decoder</a:t>
            </a:r>
          </a:p>
          <a:p>
            <a:pPr marL="800100" lvl="1"/>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6"/>
          <p:cNvSpPr txBox="1">
            <a:spLocks noGrp="1"/>
          </p:cNvSpPr>
          <p:nvPr>
            <p:ph type="title"/>
          </p:nvPr>
        </p:nvSpPr>
        <p:spPr>
          <a:xfrm>
            <a:off x="301385" y="298339"/>
            <a:ext cx="8418600" cy="648600"/>
          </a:xfrm>
          <a:prstGeom prst="rect">
            <a:avLst/>
          </a:prstGeom>
        </p:spPr>
        <p:txBody>
          <a:bodyPr spcFirstLastPara="1" wrap="square" lIns="90000" tIns="46800" rIns="90000" bIns="46800" anchor="t" anchorCtr="0">
            <a:noAutofit/>
          </a:bodyPr>
          <a:lstStyle/>
          <a:p>
            <a:pPr lvl="0"/>
            <a:r>
              <a:rPr lang="en-AU" dirty="0"/>
              <a:t>Methods</a:t>
            </a:r>
          </a:p>
        </p:txBody>
      </p:sp>
      <p:sp>
        <p:nvSpPr>
          <p:cNvPr id="70" name="Google Shape;70;p16"/>
          <p:cNvSpPr txBox="1">
            <a:spLocks noGrp="1"/>
          </p:cNvSpPr>
          <p:nvPr>
            <p:ph type="body" idx="1"/>
          </p:nvPr>
        </p:nvSpPr>
        <p:spPr>
          <a:xfrm>
            <a:off x="301385" y="1010266"/>
            <a:ext cx="8418600" cy="3613800"/>
          </a:xfrm>
          <a:prstGeom prst="rect">
            <a:avLst/>
          </a:prstGeom>
        </p:spPr>
        <p:txBody>
          <a:bodyPr spcFirstLastPara="1" wrap="square" lIns="90000" tIns="46800" rIns="90000" bIns="46800" anchor="t" anchorCtr="0">
            <a:noAutofit/>
          </a:bodyPr>
          <a:lstStyle/>
          <a:p>
            <a:pPr marL="342900"/>
            <a:r>
              <a:rPr lang="en-US" dirty="0"/>
              <a:t>GAN-based architecture</a:t>
            </a:r>
          </a:p>
          <a:p>
            <a:pPr marL="342900"/>
            <a:r>
              <a:rPr lang="en-US" dirty="0"/>
              <a:t>LSTM-RNN as the base models</a:t>
            </a:r>
          </a:p>
          <a:p>
            <a:pPr marL="342900"/>
            <a:r>
              <a:rPr lang="en-US" dirty="0"/>
              <a:t>Outperforms existing models on CPS datasets</a:t>
            </a:r>
          </a:p>
          <a:p>
            <a:pPr marL="342900"/>
            <a:r>
              <a:rPr lang="en-US" dirty="0"/>
              <a:t>Usual GAN behavior</a:t>
            </a:r>
          </a:p>
          <a:p>
            <a:pPr marL="342900"/>
            <a:r>
              <a:rPr lang="en-US" dirty="0"/>
              <a:t>Considers entire variable set concurrently</a:t>
            </a:r>
          </a:p>
          <a:p>
            <a:pPr marL="800100" lvl="1"/>
            <a:r>
              <a:rPr lang="en-US" dirty="0"/>
              <a:t>Capture latent interactions amongst variables</a:t>
            </a:r>
          </a:p>
          <a:p>
            <a:pPr marL="800100" lvl="1"/>
            <a:r>
              <a:rPr lang="en-US" dirty="0"/>
              <a:t>Divide time series into sub-sequences before discrimination</a:t>
            </a:r>
          </a:p>
          <a:p>
            <a:pPr marL="342900"/>
            <a:endParaRPr lang="en-US" dirty="0"/>
          </a:p>
          <a:p>
            <a:pPr marL="342900"/>
            <a:endParaRPr lang="en-US" dirty="0"/>
          </a:p>
          <a:p>
            <a:pPr marL="342900"/>
            <a:endParaRPr lang="en-US" dirty="0"/>
          </a:p>
          <a:p>
            <a:pPr marL="800100" lvl="1"/>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6"/>
          <p:cNvSpPr txBox="1">
            <a:spLocks noGrp="1"/>
          </p:cNvSpPr>
          <p:nvPr>
            <p:ph type="title"/>
          </p:nvPr>
        </p:nvSpPr>
        <p:spPr>
          <a:xfrm>
            <a:off x="301385" y="298339"/>
            <a:ext cx="8418600" cy="648600"/>
          </a:xfrm>
          <a:prstGeom prst="rect">
            <a:avLst/>
          </a:prstGeom>
        </p:spPr>
        <p:txBody>
          <a:bodyPr spcFirstLastPara="1" wrap="square" lIns="90000" tIns="46800" rIns="90000" bIns="46800" anchor="t" anchorCtr="0">
            <a:noAutofit/>
          </a:bodyPr>
          <a:lstStyle/>
          <a:p>
            <a:pPr lvl="0"/>
            <a:r>
              <a:rPr lang="en-US" dirty="0"/>
              <a:t>Architecture I - Training</a:t>
            </a:r>
          </a:p>
        </p:txBody>
      </p:sp>
      <p:pic>
        <p:nvPicPr>
          <p:cNvPr id="2" name="Bilde 1">
            <a:extLst>
              <a:ext uri="{FF2B5EF4-FFF2-40B4-BE49-F238E27FC236}">
                <a16:creationId xmlns:a16="http://schemas.microsoft.com/office/drawing/2014/main" id="{A1EAE284-C9C0-0D4C-92A8-978F25E6F8C0}"/>
              </a:ext>
            </a:extLst>
          </p:cNvPr>
          <p:cNvPicPr>
            <a:picLocks noChangeAspect="1"/>
          </p:cNvPicPr>
          <p:nvPr/>
        </p:nvPicPr>
        <p:blipFill>
          <a:blip r:embed="rId3"/>
          <a:stretch>
            <a:fillRect/>
          </a:stretch>
        </p:blipFill>
        <p:spPr>
          <a:xfrm>
            <a:off x="2027488" y="946939"/>
            <a:ext cx="5810918" cy="3804922"/>
          </a:xfrm>
          <a:prstGeom prst="rect">
            <a:avLst/>
          </a:prstGeom>
        </p:spPr>
      </p:pic>
    </p:spTree>
    <p:extLst>
      <p:ext uri="{BB962C8B-B14F-4D97-AF65-F5344CB8AC3E}">
        <p14:creationId xmlns:p14="http://schemas.microsoft.com/office/powerpoint/2010/main" val="27488022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6"/>
          <p:cNvSpPr txBox="1">
            <a:spLocks noGrp="1"/>
          </p:cNvSpPr>
          <p:nvPr>
            <p:ph type="title"/>
          </p:nvPr>
        </p:nvSpPr>
        <p:spPr>
          <a:xfrm>
            <a:off x="301385" y="298339"/>
            <a:ext cx="8418600" cy="648600"/>
          </a:xfrm>
          <a:prstGeom prst="rect">
            <a:avLst/>
          </a:prstGeom>
        </p:spPr>
        <p:txBody>
          <a:bodyPr spcFirstLastPara="1" wrap="square" lIns="90000" tIns="46800" rIns="90000" bIns="46800" anchor="t" anchorCtr="0">
            <a:noAutofit/>
          </a:bodyPr>
          <a:lstStyle/>
          <a:p>
            <a:pPr lvl="0"/>
            <a:r>
              <a:rPr lang="en-US" dirty="0"/>
              <a:t>Architecture II – Anomaly detection</a:t>
            </a:r>
          </a:p>
        </p:txBody>
      </p:sp>
      <p:sp>
        <p:nvSpPr>
          <p:cNvPr id="70" name="Google Shape;70;p16"/>
          <p:cNvSpPr txBox="1">
            <a:spLocks noGrp="1"/>
          </p:cNvSpPr>
          <p:nvPr>
            <p:ph type="body" idx="1"/>
          </p:nvPr>
        </p:nvSpPr>
        <p:spPr>
          <a:xfrm>
            <a:off x="4132599" y="854578"/>
            <a:ext cx="1722114" cy="437236"/>
          </a:xfrm>
          <a:prstGeom prst="rect">
            <a:avLst/>
          </a:prstGeom>
        </p:spPr>
        <p:txBody>
          <a:bodyPr spcFirstLastPara="1" wrap="square" lIns="90000" tIns="46800" rIns="90000" bIns="46800" anchor="t" anchorCtr="0">
            <a:noAutofit/>
          </a:bodyPr>
          <a:lstStyle/>
          <a:p>
            <a:pPr marL="0" indent="0">
              <a:buNone/>
            </a:pPr>
            <a:r>
              <a:rPr lang="en-US" sz="1600" i="1" dirty="0"/>
              <a:t>Anomaly Score</a:t>
            </a:r>
          </a:p>
        </p:txBody>
      </p:sp>
      <p:pic>
        <p:nvPicPr>
          <p:cNvPr id="4" name="Bilde 3">
            <a:extLst>
              <a:ext uri="{FF2B5EF4-FFF2-40B4-BE49-F238E27FC236}">
                <a16:creationId xmlns:a16="http://schemas.microsoft.com/office/drawing/2014/main" id="{5BE5CE9D-9A0E-7F43-A6D8-ADFD40962459}"/>
              </a:ext>
            </a:extLst>
          </p:cNvPr>
          <p:cNvPicPr>
            <a:picLocks noChangeAspect="1"/>
          </p:cNvPicPr>
          <p:nvPr/>
        </p:nvPicPr>
        <p:blipFill rotWithShape="1">
          <a:blip r:embed="rId3"/>
          <a:srcRect l="-272" t="332" r="272" b="6669"/>
          <a:stretch/>
        </p:blipFill>
        <p:spPr>
          <a:xfrm>
            <a:off x="1849331" y="1241334"/>
            <a:ext cx="5309115" cy="3469307"/>
          </a:xfrm>
          <a:prstGeom prst="rect">
            <a:avLst/>
          </a:prstGeom>
        </p:spPr>
      </p:pic>
    </p:spTree>
    <p:extLst>
      <p:ext uri="{BB962C8B-B14F-4D97-AF65-F5344CB8AC3E}">
        <p14:creationId xmlns:p14="http://schemas.microsoft.com/office/powerpoint/2010/main" val="41241032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7"/>
          <p:cNvSpPr txBox="1">
            <a:spLocks noGrp="1"/>
          </p:cNvSpPr>
          <p:nvPr>
            <p:ph type="title"/>
          </p:nvPr>
        </p:nvSpPr>
        <p:spPr>
          <a:xfrm>
            <a:off x="301385" y="298339"/>
            <a:ext cx="8418600" cy="648600"/>
          </a:xfrm>
          <a:prstGeom prst="rect">
            <a:avLst/>
          </a:prstGeom>
        </p:spPr>
        <p:txBody>
          <a:bodyPr spcFirstLastPara="1" wrap="square" lIns="90000" tIns="46800" rIns="90000" bIns="46800" anchor="t" anchorCtr="0">
            <a:noAutofit/>
          </a:bodyPr>
          <a:lstStyle/>
          <a:p>
            <a:pPr marL="0" lvl="0" indent="0" algn="l" rtl="0">
              <a:spcBef>
                <a:spcPts val="0"/>
              </a:spcBef>
              <a:spcAft>
                <a:spcPts val="0"/>
              </a:spcAft>
              <a:buNone/>
            </a:pPr>
            <a:r>
              <a:rPr lang="en-US" dirty="0"/>
              <a:t>Datasets</a:t>
            </a:r>
          </a:p>
        </p:txBody>
      </p:sp>
      <p:sp>
        <p:nvSpPr>
          <p:cNvPr id="76" name="Google Shape;76;p17"/>
          <p:cNvSpPr txBox="1">
            <a:spLocks noGrp="1"/>
          </p:cNvSpPr>
          <p:nvPr>
            <p:ph type="body" idx="1"/>
          </p:nvPr>
        </p:nvSpPr>
        <p:spPr>
          <a:xfrm>
            <a:off x="301385" y="1010266"/>
            <a:ext cx="8418600" cy="3613800"/>
          </a:xfrm>
          <a:prstGeom prst="rect">
            <a:avLst/>
          </a:prstGeom>
        </p:spPr>
        <p:txBody>
          <a:bodyPr spcFirstLastPara="1" wrap="square" lIns="90000" tIns="46800" rIns="90000" bIns="46800" anchor="t" anchorCtr="0">
            <a:noAutofit/>
          </a:bodyPr>
          <a:lstStyle/>
          <a:p>
            <a:pPr marL="342900"/>
            <a:r>
              <a:rPr lang="en-US" dirty="0"/>
              <a:t>SWaT – The Secure Water Treatment system testbed</a:t>
            </a:r>
          </a:p>
          <a:p>
            <a:pPr marL="800100" lvl="1"/>
            <a:r>
              <a:rPr lang="en-US" dirty="0"/>
              <a:t>Purification of water</a:t>
            </a:r>
          </a:p>
          <a:p>
            <a:pPr marL="800100" lvl="1"/>
            <a:r>
              <a:rPr lang="en-US" dirty="0"/>
              <a:t>36 attacks, sensors and actuators</a:t>
            </a:r>
          </a:p>
          <a:p>
            <a:pPr marL="800100" lvl="1"/>
            <a:r>
              <a:rPr lang="en-US" dirty="0"/>
              <a:t>51 variables, 11 days</a:t>
            </a:r>
          </a:p>
          <a:p>
            <a:pPr marL="342900"/>
            <a:r>
              <a:rPr lang="en-US" dirty="0"/>
              <a:t>WADI – The Water Distribution testbed</a:t>
            </a:r>
          </a:p>
          <a:p>
            <a:pPr marL="800100" lvl="1"/>
            <a:r>
              <a:rPr lang="en-US" dirty="0"/>
              <a:t>Treatment, storage and distribution of water</a:t>
            </a:r>
          </a:p>
          <a:p>
            <a:pPr marL="800100" lvl="1"/>
            <a:r>
              <a:rPr lang="en-US" dirty="0"/>
              <a:t>15 attacks, sensors</a:t>
            </a:r>
          </a:p>
          <a:p>
            <a:pPr marL="800100" lvl="1"/>
            <a:r>
              <a:rPr lang="en-US" dirty="0"/>
              <a:t>103 variables, 16 days</a:t>
            </a:r>
          </a:p>
          <a:p>
            <a:pPr marL="457200" lvl="1" indent="0">
              <a:buNone/>
            </a:pPr>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7"/>
          <p:cNvSpPr txBox="1">
            <a:spLocks noGrp="1"/>
          </p:cNvSpPr>
          <p:nvPr>
            <p:ph type="title"/>
          </p:nvPr>
        </p:nvSpPr>
        <p:spPr>
          <a:xfrm>
            <a:off x="301385" y="264472"/>
            <a:ext cx="8418600" cy="648600"/>
          </a:xfrm>
          <a:prstGeom prst="rect">
            <a:avLst/>
          </a:prstGeom>
        </p:spPr>
        <p:txBody>
          <a:bodyPr spcFirstLastPara="1" wrap="square" lIns="90000" tIns="46800" rIns="90000" bIns="46800" anchor="t" anchorCtr="0">
            <a:noAutofit/>
          </a:bodyPr>
          <a:lstStyle/>
          <a:p>
            <a:pPr marL="0" lvl="0" indent="0" algn="l" rtl="0">
              <a:spcBef>
                <a:spcPts val="0"/>
              </a:spcBef>
              <a:spcAft>
                <a:spcPts val="0"/>
              </a:spcAft>
              <a:buNone/>
            </a:pPr>
            <a:r>
              <a:rPr lang="en-US" dirty="0"/>
              <a:t>Results I – Generating samples</a:t>
            </a:r>
          </a:p>
        </p:txBody>
      </p:sp>
      <p:pic>
        <p:nvPicPr>
          <p:cNvPr id="3" name="Bilde 2">
            <a:extLst>
              <a:ext uri="{FF2B5EF4-FFF2-40B4-BE49-F238E27FC236}">
                <a16:creationId xmlns:a16="http://schemas.microsoft.com/office/drawing/2014/main" id="{82B0223A-F9C1-C148-8DF6-C1BD69B0EBA1}"/>
              </a:ext>
            </a:extLst>
          </p:cNvPr>
          <p:cNvPicPr>
            <a:picLocks noChangeAspect="1"/>
          </p:cNvPicPr>
          <p:nvPr/>
        </p:nvPicPr>
        <p:blipFill rotWithShape="1">
          <a:blip r:embed="rId3"/>
          <a:srcRect l="988" t="4989" r="2166" b="3013"/>
          <a:stretch/>
        </p:blipFill>
        <p:spPr>
          <a:xfrm>
            <a:off x="1273189" y="822759"/>
            <a:ext cx="6474992" cy="3805685"/>
          </a:xfrm>
          <a:prstGeom prst="rect">
            <a:avLst/>
          </a:prstGeom>
        </p:spPr>
      </p:pic>
    </p:spTree>
    <p:extLst>
      <p:ext uri="{BB962C8B-B14F-4D97-AF65-F5344CB8AC3E}">
        <p14:creationId xmlns:p14="http://schemas.microsoft.com/office/powerpoint/2010/main" val="17683264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7"/>
          <p:cNvSpPr txBox="1">
            <a:spLocks noGrp="1"/>
          </p:cNvSpPr>
          <p:nvPr>
            <p:ph type="title"/>
          </p:nvPr>
        </p:nvSpPr>
        <p:spPr>
          <a:xfrm>
            <a:off x="301385" y="264472"/>
            <a:ext cx="8418600" cy="648600"/>
          </a:xfrm>
          <a:prstGeom prst="rect">
            <a:avLst/>
          </a:prstGeom>
        </p:spPr>
        <p:txBody>
          <a:bodyPr spcFirstLastPara="1" wrap="square" lIns="90000" tIns="46800" rIns="90000" bIns="46800" anchor="t" anchorCtr="0">
            <a:noAutofit/>
          </a:bodyPr>
          <a:lstStyle/>
          <a:p>
            <a:pPr marL="0" lvl="0" indent="0" algn="l" rtl="0">
              <a:spcBef>
                <a:spcPts val="0"/>
              </a:spcBef>
              <a:spcAft>
                <a:spcPts val="0"/>
              </a:spcAft>
              <a:buNone/>
            </a:pPr>
            <a:r>
              <a:rPr lang="en-US" dirty="0"/>
              <a:t>Results II – Anomaly detection</a:t>
            </a:r>
          </a:p>
        </p:txBody>
      </p:sp>
      <p:pic>
        <p:nvPicPr>
          <p:cNvPr id="2" name="Bilde 1">
            <a:extLst>
              <a:ext uri="{FF2B5EF4-FFF2-40B4-BE49-F238E27FC236}">
                <a16:creationId xmlns:a16="http://schemas.microsoft.com/office/drawing/2014/main" id="{1672D704-D9AF-F148-91A9-5170CF7CFD07}"/>
              </a:ext>
            </a:extLst>
          </p:cNvPr>
          <p:cNvPicPr>
            <a:picLocks noChangeAspect="1"/>
          </p:cNvPicPr>
          <p:nvPr/>
        </p:nvPicPr>
        <p:blipFill>
          <a:blip r:embed="rId3"/>
          <a:stretch>
            <a:fillRect/>
          </a:stretch>
        </p:blipFill>
        <p:spPr>
          <a:xfrm>
            <a:off x="1911752" y="913072"/>
            <a:ext cx="5187007" cy="3104723"/>
          </a:xfrm>
          <a:prstGeom prst="rect">
            <a:avLst/>
          </a:prstGeom>
        </p:spPr>
      </p:pic>
      <p:pic>
        <p:nvPicPr>
          <p:cNvPr id="4" name="Bilde 3">
            <a:extLst>
              <a:ext uri="{FF2B5EF4-FFF2-40B4-BE49-F238E27FC236}">
                <a16:creationId xmlns:a16="http://schemas.microsoft.com/office/drawing/2014/main" id="{37A4F82F-73B9-3949-8F68-56AC0D854A0B}"/>
              </a:ext>
            </a:extLst>
          </p:cNvPr>
          <p:cNvPicPr>
            <a:picLocks noChangeAspect="1"/>
          </p:cNvPicPr>
          <p:nvPr/>
        </p:nvPicPr>
        <p:blipFill>
          <a:blip r:embed="rId4"/>
          <a:stretch>
            <a:fillRect/>
          </a:stretch>
        </p:blipFill>
        <p:spPr>
          <a:xfrm>
            <a:off x="1947797" y="4054896"/>
            <a:ext cx="5116878" cy="689775"/>
          </a:xfrm>
          <a:prstGeom prst="rect">
            <a:avLst/>
          </a:prstGeom>
        </p:spPr>
      </p:pic>
    </p:spTree>
    <p:extLst>
      <p:ext uri="{BB962C8B-B14F-4D97-AF65-F5344CB8AC3E}">
        <p14:creationId xmlns:p14="http://schemas.microsoft.com/office/powerpoint/2010/main" val="859566421"/>
      </p:ext>
    </p:extLst>
  </p:cSld>
  <p:clrMapOvr>
    <a:masterClrMapping/>
  </p:clrMapOvr>
</p:sld>
</file>

<file path=ppt/theme/theme1.xml><?xml version="1.0" encoding="utf-8"?>
<a:theme xmlns:a="http://schemas.openxmlformats.org/drawingml/2006/main" name="Office-tema">
  <a:themeElements>
    <a:clrScheme name="NTNU FARGER UU">
      <a:dk1>
        <a:srgbClr val="000000"/>
      </a:dk1>
      <a:lt1>
        <a:srgbClr val="FFFFFF"/>
      </a:lt1>
      <a:dk2>
        <a:srgbClr val="014693"/>
      </a:dk2>
      <a:lt2>
        <a:srgbClr val="D6D7D6"/>
      </a:lt2>
      <a:accent1>
        <a:srgbClr val="B6C8E9"/>
      </a:accent1>
      <a:accent2>
        <a:srgbClr val="014693"/>
      </a:accent2>
      <a:accent3>
        <a:srgbClr val="BCD024"/>
      </a:accent3>
      <a:accent4>
        <a:srgbClr val="B01B81"/>
      </a:accent4>
      <a:accent5>
        <a:srgbClr val="F7D019"/>
      </a:accent5>
      <a:accent6>
        <a:srgbClr val="ED8013"/>
      </a:accent6>
      <a:hlink>
        <a:srgbClr val="3D2A68"/>
      </a:hlink>
      <a:folHlink>
        <a:srgbClr val="338C8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411</TotalTime>
  <Words>1426</Words>
  <Application>Microsoft Macintosh PowerPoint</Application>
  <PresentationFormat>Skjermfremvisning (16:9)</PresentationFormat>
  <Paragraphs>160</Paragraphs>
  <Slides>10</Slides>
  <Notes>10</Notes>
  <HiddenSlides>0</HiddenSlides>
  <MMClips>0</MMClips>
  <ScaleCrop>false</ScaleCrop>
  <HeadingPairs>
    <vt:vector size="6" baseType="variant">
      <vt:variant>
        <vt:lpstr>Brukte skrifter</vt:lpstr>
      </vt:variant>
      <vt:variant>
        <vt:i4>1</vt:i4>
      </vt:variant>
      <vt:variant>
        <vt:lpstr>Tema</vt:lpstr>
      </vt:variant>
      <vt:variant>
        <vt:i4>1</vt:i4>
      </vt:variant>
      <vt:variant>
        <vt:lpstr>Lysbildetitler</vt:lpstr>
      </vt:variant>
      <vt:variant>
        <vt:i4>10</vt:i4>
      </vt:variant>
    </vt:vector>
  </HeadingPairs>
  <TitlesOfParts>
    <vt:vector size="12" baseType="lpstr">
      <vt:lpstr>Arial</vt:lpstr>
      <vt:lpstr>Office-tema</vt:lpstr>
      <vt:lpstr>MAD-GAN</vt:lpstr>
      <vt:lpstr>Motivation</vt:lpstr>
      <vt:lpstr>Related work</vt:lpstr>
      <vt:lpstr>Methods</vt:lpstr>
      <vt:lpstr>Architecture I - Training</vt:lpstr>
      <vt:lpstr>Architecture II – Anomaly detection</vt:lpstr>
      <vt:lpstr>Datasets</vt:lpstr>
      <vt:lpstr>Results I – Generating samples</vt:lpstr>
      <vt:lpstr>Results II – Anomaly detection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MAD-GAN</dc:title>
  <cp:lastModifiedBy>Henrik Høiness</cp:lastModifiedBy>
  <cp:revision>59</cp:revision>
  <dcterms:modified xsi:type="dcterms:W3CDTF">2020-10-08T20:26:00Z</dcterms:modified>
</cp:coreProperties>
</file>